
<file path=[Content_Types].xml><?xml version="1.0" encoding="utf-8"?>
<Types xmlns="http://schemas.openxmlformats.org/package/2006/content-types">
  <Override PartName="/_rels/.rels" ContentType="application/vnd.openxmlformats-package.relationships+xml"/>
  <Override PartName="/docProps/custom.xml" ContentType="application/vnd.openxmlformats-officedocument.custom-properties+xml"/>
  <Override PartName="/docProps/core.xml" ContentType="application/vnd.openxmlformats-package.core-properties+xml"/>
  <Override PartName="/docProps/app.xml" ContentType="application/vnd.openxmlformats-officedocument.extended-properties+xml"/>
  <Override PartName="/ppt/_rels/presentation.xml.rels" ContentType="application/vnd.openxmlformats-package.relationships+xml"/>
  <Override PartName="/ppt/notesSlides/_rels/notesSlide61.xml.rels" ContentType="application/vnd.openxmlformats-package.relationships+xml"/>
  <Override PartName="/ppt/notesSlides/_rels/notesSlide60.xml.rels" ContentType="application/vnd.openxmlformats-package.relationships+xml"/>
  <Override PartName="/ppt/notesSlides/_rels/notesSlide59.xml.rels" ContentType="application/vnd.openxmlformats-package.relationships+xml"/>
  <Override PartName="/ppt/notesSlides/_rels/notesSlide58.xml.rels" ContentType="application/vnd.openxmlformats-package.relationships+xml"/>
  <Override PartName="/ppt/notesSlides/_rels/notesSlide57.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2.xml.rels" ContentType="application/vnd.openxmlformats-package.relationships+xml"/>
  <Override PartName="/ppt/notesSlides/_rels/notesSlide41.xml.rels" ContentType="application/vnd.openxmlformats-package.relationships+xml"/>
  <Override PartName="/ppt/notesSlides/_rels/notesSlide40.xml.rels" ContentType="application/vnd.openxmlformats-package.relationships+xml"/>
  <Override PartName="/ppt/notesSlides/_rels/notesSlide39.xml.rels" ContentType="application/vnd.openxmlformats-package.relationships+xml"/>
  <Override PartName="/ppt/notesSlides/_rels/notesSlide38.xml.rels" ContentType="application/vnd.openxmlformats-package.relationships+xml"/>
  <Override PartName="/ppt/notesSlides/_rels/notesSlide13.xml.rels" ContentType="application/vnd.openxmlformats-package.relationships+xml"/>
  <Override PartName="/ppt/notesSlides/_rels/notesSlide7.xml.rels" ContentType="application/vnd.openxmlformats-package.relationships+xml"/>
  <Override PartName="/ppt/notesSlides/_rels/notesSlide19.xml.rels" ContentType="application/vnd.openxmlformats-package.relationships+xml"/>
  <Override PartName="/ppt/notesSlides/_rels/notesSlide5.xml.rels" ContentType="application/vnd.openxmlformats-package.relationships+xml"/>
  <Override PartName="/ppt/notesSlides/_rels/notesSlide17.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28.xml.rels" ContentType="application/vnd.openxmlformats-package.relationships+xml"/>
  <Override PartName="/ppt/notesSlides/_rels/notesSlide16.xml.rels" ContentType="application/vnd.openxmlformats-package.relationships+xml"/>
  <Override PartName="/ppt/notesSlides/_rels/notesSlide18.xml.rels" ContentType="application/vnd.openxmlformats-package.relationships+xml"/>
  <Override PartName="/ppt/notesSlides/_rels/notesSlide2.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31.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notesSlide61.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xml" ContentType="application/vnd.openxmlformats-officedocument.presentationml.notesSlide+xml"/>
  <Override PartName="/ppt/notesSlides/notesSlide4.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46.xml" ContentType="application/vnd.openxmlformats-officedocument.presentationml.notesSlide+xml"/>
  <Override PartName="/ppt/notesSlides/notesSlide45.xml" ContentType="application/vnd.openxmlformats-officedocument.presentationml.notesSlide+xml"/>
  <Override PartName="/ppt/notesSlides/notesSlide42.xml" ContentType="application/vnd.openxmlformats-officedocument.presentationml.notesSlide+xml"/>
  <Override PartName="/ppt/notesSlides/notesSlide41.xml" ContentType="application/vnd.openxmlformats-officedocument.presentationml.notesSlide+xml"/>
  <Override PartName="/ppt/notesSlides/notesSlide40.xml" ContentType="application/vnd.openxmlformats-officedocument.presentationml.notesSlide+xml"/>
  <Override PartName="/ppt/notesSlides/notesSlide39.xml" ContentType="application/vnd.openxmlformats-officedocument.presentationml.notesSlide+xml"/>
  <Override PartName="/ppt/notesSlides/notesSlide38.xml" ContentType="application/vnd.openxmlformats-officedocument.presentationml.notesSlide+xml"/>
  <Override PartName="/ppt/notesSlides/notesSlide13.xml" ContentType="application/vnd.openxmlformats-officedocument.presentationml.notesSlide+xml"/>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24.xml" ContentType="application/vnd.openxmlformats-officedocument.presentationml.notesSlide+xml"/>
  <Override PartName="/ppt/notesSlides/notesSlide31.xml" ContentType="application/vnd.openxmlformats-officedocument.presentationml.notesSlide+xml"/>
  <Override PartName="/ppt/notesSlides/notesSlide14.xml" ContentType="application/vnd.openxmlformats-officedocument.presentationml.notesSlide+xml"/>
  <Override PartName="/ppt/notesSlides/notesSlide16.xml" ContentType="application/vnd.openxmlformats-officedocument.presentationml.notesSlide+xml"/>
  <Override PartName="/ppt/notesSlides/notesSlide28.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media/image47.png" ContentType="image/png"/>
  <Override PartName="/ppt/media/image46.png" ContentType="image/png"/>
  <Override PartName="/ppt/media/image45.png" ContentType="image/png"/>
  <Override PartName="/ppt/media/image44.tif" ContentType="image/tiff"/>
  <Override PartName="/ppt/media/image43.tif" ContentType="image/tiff"/>
  <Override PartName="/ppt/media/image42.tif" ContentType="image/tiff"/>
  <Override PartName="/ppt/media/image41.tif" ContentType="image/tiff"/>
  <Override PartName="/ppt/media/image40.tif" ContentType="image/tiff"/>
  <Override PartName="/ppt/media/image37.tif" ContentType="image/tiff"/>
  <Override PartName="/ppt/media/image39.tif" ContentType="image/tiff"/>
  <Override PartName="/ppt/media/image14.tif" ContentType="image/tiff"/>
  <Override PartName="/ppt/media/image38.tif" ContentType="image/tiff"/>
  <Override PartName="/ppt/media/image13.tif" ContentType="image/tiff"/>
  <Override PartName="/ppt/media/image15.tif" ContentType="image/tiff"/>
  <Override PartName="/ppt/media/image16.tif" ContentType="image/tiff"/>
  <Override PartName="/ppt/media/image17.tif" ContentType="image/tiff"/>
  <Override PartName="/ppt/media/image18.tif" ContentType="image/tiff"/>
  <Override PartName="/ppt/media/image19.tif" ContentType="image/tiff"/>
  <Override PartName="/ppt/media/image20.tif" ContentType="image/tiff"/>
  <Override PartName="/ppt/media/image21.tif" ContentType="image/tiff"/>
  <Override PartName="/ppt/media/image22.tif" ContentType="image/tiff"/>
  <Override PartName="/ppt/media/image23.tif" ContentType="image/tiff"/>
  <Override PartName="/ppt/media/image24.tif" ContentType="image/tiff"/>
  <Override PartName="/ppt/media/image25.tif" ContentType="image/tiff"/>
  <Override PartName="/ppt/media/image26.tif" ContentType="image/tiff"/>
  <Override PartName="/ppt/media/image27.tif" ContentType="image/tiff"/>
  <Override PartName="/ppt/media/image28.tif" ContentType="image/tiff"/>
  <Override PartName="/ppt/media/image29.tif" ContentType="image/tiff"/>
  <Override PartName="/ppt/media/image30.tif" ContentType="image/tiff"/>
  <Override PartName="/ppt/media/image31.tif" ContentType="image/tiff"/>
  <Override PartName="/ppt/media/image32.tif" ContentType="image/tiff"/>
  <Override PartName="/ppt/media/image33.tif" ContentType="image/tiff"/>
  <Override PartName="/ppt/media/image34.tif" ContentType="image/tiff"/>
  <Override PartName="/ppt/media/image35.tif" ContentType="image/tiff"/>
  <Override PartName="/ppt/media/image11.tif" ContentType="image/tiff"/>
  <Override PartName="/ppt/media/image36.tif" ContentType="image/tiff"/>
  <Override PartName="/ppt/media/image9.png" ContentType="image/png"/>
  <Override PartName="/ppt/media/image8.png" ContentType="image/png"/>
  <Override PartName="/ppt/media/image1.png" ContentType="image/png"/>
  <Override PartName="/ppt/media/image12.png" ContentType="image/png"/>
  <Override PartName="/ppt/media/image7.tif" ContentType="image/tiff"/>
  <Override PartName="/ppt/media/image2.tif" ContentType="image/tiff"/>
  <Override PartName="/ppt/media/image3.tif" ContentType="image/tiff"/>
  <Override PartName="/ppt/media/image4.tif" ContentType="image/tiff"/>
  <Override PartName="/ppt/media/image10.png" ContentType="image/png"/>
  <Override PartName="/ppt/media/image5.tif" ContentType="image/tiff"/>
  <Override PartName="/ppt/media/image6.tif" ContentType="image/tiff"/>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8.xml.rels" ContentType="application/vnd.openxmlformats-package.relationships+xml"/>
  <Override PartName="/ppt/slideMasters/_rels/slideMaster7.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presentation.xml" ContentType="application/vnd.openxmlformats-officedocument.presentationml.presentation.main+xml"/>
  <Override PartName="/ppt/theme/theme12.xml" ContentType="application/vnd.openxmlformats-officedocument.theme+xml"/>
  <Override PartName="/ppt/theme/theme9.xml" ContentType="application/vnd.openxmlformats-officedocument.theme+xml"/>
  <Override PartName="/ppt/theme/theme11.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7.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slideLayouts/_rels/slideLayout131.xml.rels" ContentType="application/vnd.openxmlformats-package.relationships+xml"/>
  <Override PartName="/ppt/slideLayouts/_rels/slideLayout130.xml.rels" ContentType="application/vnd.openxmlformats-package.relationships+xml"/>
  <Override PartName="/ppt/slideLayouts/_rels/slideLayout129.xml.rels" ContentType="application/vnd.openxmlformats-package.relationships+xml"/>
  <Override PartName="/ppt/slideLayouts/_rels/slideLayout128.xml.rels" ContentType="application/vnd.openxmlformats-package.relationships+xml"/>
  <Override PartName="/ppt/slideLayouts/_rels/slideLayout119.xml.rels" ContentType="application/vnd.openxmlformats-package.relationships+xml"/>
  <Override PartName="/ppt/slideLayouts/_rels/slideLayout118.xml.rels" ContentType="application/vnd.openxmlformats-package.relationships+xml"/>
  <Override PartName="/ppt/slideLayouts/_rels/slideLayout117.xml.rels" ContentType="application/vnd.openxmlformats-package.relationships+xml"/>
  <Override PartName="/ppt/slideLayouts/_rels/slideLayout116.xml.rels" ContentType="application/vnd.openxmlformats-package.relationships+xml"/>
  <Override PartName="/ppt/slideLayouts/_rels/slideLayout109.xml.rels" ContentType="application/vnd.openxmlformats-package.relationships+xml"/>
  <Override PartName="/ppt/slideLayouts/_rels/slideLayout108.xml.rels" ContentType="application/vnd.openxmlformats-package.relationships+xml"/>
  <Override PartName="/ppt/slideLayouts/_rels/slideLayout107.xml.rels" ContentType="application/vnd.openxmlformats-package.relationships+xml"/>
  <Override PartName="/ppt/slideLayouts/_rels/slideLayout106.xml.rels" ContentType="application/vnd.openxmlformats-package.relationships+xml"/>
  <Override PartName="/ppt/slideLayouts/_rels/slideLayout105.xml.rels" ContentType="application/vnd.openxmlformats-package.relationships+xml"/>
  <Override PartName="/ppt/slideLayouts/_rels/slideLayout99.xml.rels" ContentType="application/vnd.openxmlformats-package.relationships+xml"/>
  <Override PartName="/ppt/slideLayouts/_rels/slideLayout104.xml.rels" ContentType="application/vnd.openxmlformats-package.relationships+xml"/>
  <Override PartName="/ppt/slideLayouts/_rels/slideLayout95.xml.rels" ContentType="application/vnd.openxmlformats-package.relationships+xml"/>
  <Override PartName="/ppt/slideLayouts/_rels/slideLayout89.xml.rels" ContentType="application/vnd.openxmlformats-package.relationships+xml"/>
  <Override PartName="/ppt/slideLayouts/_rels/slideLayout88.xml.rels" ContentType="application/vnd.openxmlformats-package.relationships+xml"/>
  <Override PartName="/ppt/slideLayouts/_rels/slideLayout82.xml.rels" ContentType="application/vnd.openxmlformats-package.relationships+xml"/>
  <Override PartName="/ppt/slideLayouts/_rels/slideLayout79.xml.rels" ContentType="application/vnd.openxmlformats-package.relationships+xml"/>
  <Override PartName="/ppt/slideLayouts/_rels/slideLayout122.xml.rels" ContentType="application/vnd.openxmlformats-package.relationships+xml"/>
  <Override PartName="/ppt/slideLayouts/_rels/slideLayout85.xml.rels" ContentType="application/vnd.openxmlformats-package.relationships+xml"/>
  <Override PartName="/ppt/slideLayouts/_rels/slideLayout36.xml.rels" ContentType="application/vnd.openxmlformats-package.relationships+xml"/>
  <Override PartName="/ppt/slideLayouts/_rels/slideLayout121.xml.rels" ContentType="application/vnd.openxmlformats-package.relationships+xml"/>
  <Override PartName="/ppt/slideLayouts/_rels/slideLayout84.xml.rels" ContentType="application/vnd.openxmlformats-package.relationships+xml"/>
  <Override PartName="/ppt/slideLayouts/_rels/slideLayout35.xml.rels" ContentType="application/vnd.openxmlformats-package.relationships+xml"/>
  <Override PartName="/ppt/slideLayouts/_rels/slideLayout120.xml.rels" ContentType="application/vnd.openxmlformats-package.relationships+xml"/>
  <Override PartName="/ppt/slideLayouts/_rels/slideLayout83.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10.xml.rels" ContentType="application/vnd.openxmlformats-package.relationships+xml"/>
  <Override PartName="/ppt/slideLayouts/_rels/slideLayout81.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80.xml.rels" ContentType="application/vnd.openxmlformats-package.relationships+xml"/>
  <Override PartName="/ppt/slideLayouts/_rels/slideLayout31.xml.rels" ContentType="application/vnd.openxmlformats-package.relationships+xml"/>
  <Override PartName="/ppt/slideLayouts/_rels/slideLayout29.xml.rels" ContentType="application/vnd.openxmlformats-package.relationships+xml"/>
  <Override PartName="/ppt/slideLayouts/_rels/slideLayout78.xml.rels" ContentType="application/vnd.openxmlformats-package.relationships+xml"/>
  <Override PartName="/ppt/slideLayouts/_rels/slideLayout30.xml.rels" ContentType="application/vnd.openxmlformats-package.relationships+xml"/>
  <Override PartName="/ppt/slideLayouts/_rels/slideLayout28.xml.rels" ContentType="application/vnd.openxmlformats-package.relationships+xml"/>
  <Override PartName="/ppt/slideLayouts/_rels/slideLayout77.xml.rels" ContentType="application/vnd.openxmlformats-package.relationships+xml"/>
  <Override PartName="/ppt/slideLayouts/_rels/slideLayout39.xml.rels" ContentType="application/vnd.openxmlformats-package.relationships+xml"/>
  <Override PartName="/ppt/slideLayouts/_rels/slideLayout3.xml.rels" ContentType="application/vnd.openxmlformats-package.relationships+xml"/>
  <Override PartName="/ppt/slideLayouts/_rels/slideLayout96.xml.rels" ContentType="application/vnd.openxmlformats-package.relationships+xml"/>
  <Override PartName="/ppt/slideLayouts/_rels/slideLayout4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98.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2.xml.rels" ContentType="application/vnd.openxmlformats-package.relationships+xml"/>
  <Override PartName="/ppt/slideLayouts/_rels/slideLayout132.xml.rels" ContentType="application/vnd.openxmlformats-package.relationships+xml"/>
  <Override PartName="/ppt/slideLayouts/_rels/slideLayout46.xml.rels" ContentType="application/vnd.openxmlformats-package.relationships+xml"/>
  <Override PartName="/ppt/slideLayouts/_rels/slideLayout4.xml.rels" ContentType="application/vnd.openxmlformats-package.relationships+xml"/>
  <Override PartName="/ppt/slideLayouts/_rels/slideLayout97.xml.rels" ContentType="application/vnd.openxmlformats-package.relationships+xml"/>
  <Override PartName="/ppt/slideLayouts/_rels/slideLayout48.xml.rels" ContentType="application/vnd.openxmlformats-package.relationships+xml"/>
  <Override PartName="/ppt/slideLayouts/_rels/slideLayout59.xml.rels" ContentType="application/vnd.openxmlformats-package.relationships+xml"/>
  <Override PartName="/ppt/slideLayouts/_rels/slideLayout1.xml.rels" ContentType="application/vnd.openxmlformats-package.relationships+xml"/>
  <Override PartName="/ppt/slideLayouts/_rels/slideLayout60.xml.rels" ContentType="application/vnd.openxmlformats-package.relationships+xml"/>
  <Override PartName="/ppt/slideLayouts/_rels/slideLayout11.xml.rels" ContentType="application/vnd.openxmlformats-package.relationships+xml"/>
  <Override PartName="/ppt/slideLayouts/_rels/slideLayout58.xml.rels" ContentType="application/vnd.openxmlformats-package.relationships+xml"/>
  <Override PartName="/ppt/slideLayouts/_rels/slideLayout20.xml.rels" ContentType="application/vnd.openxmlformats-package.relationships+xml"/>
  <Override PartName="/ppt/slideLayouts/_rels/slideLayout7.xml.rels" ContentType="application/vnd.openxmlformats-package.relationships+xml"/>
  <Override PartName="/ppt/slideLayouts/_rels/slideLayout123.xml.rels" ContentType="application/vnd.openxmlformats-package.relationships+xml"/>
  <Override PartName="/ppt/slideLayouts/_rels/slideLayout86.xml.rels" ContentType="application/vnd.openxmlformats-package.relationships+xml"/>
  <Override PartName="/ppt/slideLayouts/_rels/slideLayout37.xml.rels" ContentType="application/vnd.openxmlformats-package.relationships+xml"/>
  <Override PartName="/ppt/slideLayouts/_rels/slideLayout124.xml.rels" ContentType="application/vnd.openxmlformats-package.relationships+xml"/>
  <Override PartName="/ppt/slideLayouts/_rels/slideLayout8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90.xml.rels" ContentType="application/vnd.openxmlformats-package.relationships+xml"/>
  <Override PartName="/ppt/slideLayouts/_rels/slideLayout41.xml.rels" ContentType="application/vnd.openxmlformats-package.relationships+xml"/>
  <Override PartName="/ppt/slideLayouts/_rels/slideLayout100.xml.rels" ContentType="application/vnd.openxmlformats-package.relationships+xml"/>
  <Override PartName="/ppt/slideLayouts/_rels/slideLayout91.xml.rels" ContentType="application/vnd.openxmlformats-package.relationships+xml"/>
  <Override PartName="/ppt/slideLayouts/_rels/slideLayout42.xml.rels" ContentType="application/vnd.openxmlformats-package.relationships+xml"/>
  <Override PartName="/ppt/slideLayouts/_rels/slideLayout8.xml.rels" ContentType="application/vnd.openxmlformats-package.relationships+xml"/>
  <Override PartName="/ppt/slideLayouts/_rels/slideLayout21.xml.rels" ContentType="application/vnd.openxmlformats-package.relationships+xml"/>
  <Override PartName="/ppt/slideLayouts/_rels/slideLayout70.xml.rels" ContentType="application/vnd.openxmlformats-package.relationships+xml"/>
  <Override PartName="/ppt/slideLayouts/_rels/slideLayout101.xml.rels" ContentType="application/vnd.openxmlformats-package.relationships+xml"/>
  <Override PartName="/ppt/slideLayouts/_rels/slideLayout92.xml.rels" ContentType="application/vnd.openxmlformats-package.relationships+xml"/>
  <Override PartName="/ppt/slideLayouts/_rels/slideLayout43.xml.rels" ContentType="application/vnd.openxmlformats-package.relationships+xml"/>
  <Override PartName="/ppt/slideLayouts/_rels/slideLayout9.xml.rels" ContentType="application/vnd.openxmlformats-package.relationships+xml"/>
  <Override PartName="/ppt/slideLayouts/_rels/slideLayout22.xml.rels" ContentType="application/vnd.openxmlformats-package.relationships+xml"/>
  <Override PartName="/ppt/slideLayouts/_rels/slideLayout71.xml.rels" ContentType="application/vnd.openxmlformats-package.relationships+xml"/>
  <Override PartName="/ppt/slideLayouts/_rels/slideLayout102.xml.rels" ContentType="application/vnd.openxmlformats-package.relationships+xml"/>
  <Override PartName="/ppt/slideLayouts/_rels/slideLayout93.xml.rels" ContentType="application/vnd.openxmlformats-package.relationships+xml"/>
  <Override PartName="/ppt/slideLayouts/_rels/slideLayout44.xml.rels" ContentType="application/vnd.openxmlformats-package.relationships+xml"/>
  <Override PartName="/ppt/slideLayouts/_rels/slideLayout23.xml.rels" ContentType="application/vnd.openxmlformats-package.relationships+xml"/>
  <Override PartName="/ppt/slideLayouts/_rels/slideLayout72.xml.rels" ContentType="application/vnd.openxmlformats-package.relationships+xml"/>
  <Override PartName="/ppt/slideLayouts/_rels/slideLayout103.xml.rels" ContentType="application/vnd.openxmlformats-package.relationships+xml"/>
  <Override PartName="/ppt/slideLayouts/_rels/slideLayout94.xml.rels" ContentType="application/vnd.openxmlformats-package.relationships+xml"/>
  <Override PartName="/ppt/slideLayouts/_rels/slideLayout45.xml.rels" ContentType="application/vnd.openxmlformats-package.relationships+xml"/>
  <Override PartName="/ppt/slideLayouts/_rels/slideLayout110.xml.rels" ContentType="application/vnd.openxmlformats-package.relationships+xml"/>
  <Override PartName="/ppt/slideLayouts/_rels/slideLayout24.xml.rels" ContentType="application/vnd.openxmlformats-package.relationships+xml"/>
  <Override PartName="/ppt/slideLayouts/_rels/slideLayout73.xml.rels" ContentType="application/vnd.openxmlformats-package.relationships+xml"/>
  <Override PartName="/ppt/slideLayouts/_rels/slideLayout50.xml.rels" ContentType="application/vnd.openxmlformats-package.relationships+xml"/>
  <Override PartName="/ppt/slideLayouts/_rels/slideLayout127.xml.rels" ContentType="application/vnd.openxmlformats-package.relationships+xml"/>
  <Override PartName="/ppt/slideLayouts/_rels/slideLayout69.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3.xml.rels" ContentType="application/vnd.openxmlformats-package.relationships+xml"/>
  <Override PartName="/ppt/slideLayouts/_rels/slideLayout112.xml.rels" ContentType="application/vnd.openxmlformats-package.relationships+xml"/>
  <Override PartName="/ppt/slideLayouts/_rels/slideLayout54.xml.rels" ContentType="application/vnd.openxmlformats-package.relationships+xml"/>
  <Override PartName="/ppt/slideLayouts/_rels/slideLayout113.xml.rels" ContentType="application/vnd.openxmlformats-package.relationships+xml"/>
  <Override PartName="/ppt/slideLayouts/_rels/slideLayout55.xml.rels" ContentType="application/vnd.openxmlformats-package.relationships+xml"/>
  <Override PartName="/ppt/slideLayouts/_rels/slideLayout114.xml.rels" ContentType="application/vnd.openxmlformats-package.relationships+xml"/>
  <Override PartName="/ppt/slideLayouts/_rels/slideLayout56.xml.rels" ContentType="application/vnd.openxmlformats-package.relationships+xml"/>
  <Override PartName="/ppt/slideLayouts/_rels/slideLayout115.xml.rels" ContentType="application/vnd.openxmlformats-package.relationships+xml"/>
  <Override PartName="/ppt/slideLayouts/_rels/slideLayout57.xml.rels" ContentType="application/vnd.openxmlformats-package.relationships+xml"/>
  <Override PartName="/ppt/slideLayouts/_rels/slideLayout12.xml.rels" ContentType="application/vnd.openxmlformats-package.relationships+xml"/>
  <Override PartName="/ppt/slideLayouts/_rels/slideLayout61.xml.rels" ContentType="application/vnd.openxmlformats-package.relationships+xml"/>
  <Override PartName="/ppt/slideLayouts/_rels/slideLayout13.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15.xml.rels" ContentType="application/vnd.openxmlformats-package.relationships+xml"/>
  <Override PartName="/ppt/slideLayouts/_rels/slideLayout64.xml.rels" ContentType="application/vnd.openxmlformats-package.relationships+xml"/>
  <Override PartName="/ppt/slideLayouts/_rels/slideLayout16.xml.rels" ContentType="application/vnd.openxmlformats-package.relationships+xml"/>
  <Override PartName="/ppt/slideLayouts/_rels/slideLayout65.xml.rels" ContentType="application/vnd.openxmlformats-package.relationships+xml"/>
  <Override PartName="/ppt/slideLayouts/_rels/slideLayout17.xml.rels" ContentType="application/vnd.openxmlformats-package.relationships+xml"/>
  <Override PartName="/ppt/slideLayouts/_rels/slideLayout66.xml.rels" ContentType="application/vnd.openxmlformats-package.relationships+xml"/>
  <Override PartName="/ppt/slideLayouts/_rels/slideLayout125.xml.rels" ContentType="application/vnd.openxmlformats-package.relationships+xml"/>
  <Override PartName="/ppt/slideLayouts/_rels/slideLayout18.xml.rels" ContentType="application/vnd.openxmlformats-package.relationships+xml"/>
  <Override PartName="/ppt/slideLayouts/_rels/slideLayout67.xml.rels" ContentType="application/vnd.openxmlformats-package.relationships+xml"/>
  <Override PartName="/ppt/slideLayouts/_rels/slideLayout126.xml.rels" ContentType="application/vnd.openxmlformats-package.relationships+xml"/>
  <Override PartName="/ppt/slideLayouts/_rels/slideLayout19.xml.rels" ContentType="application/vnd.openxmlformats-package.relationships+xml"/>
  <Override PartName="/ppt/slideLayouts/_rels/slideLayout68.xml.rels" ContentType="application/vnd.openxmlformats-package.relationships+xml"/>
  <Override PartName="/ppt/slideLayouts/_rels/slideLayout111.xml.rels" ContentType="application/vnd.openxmlformats-package.relationships+xml"/>
  <Override PartName="/ppt/slideLayouts/_rels/slideLayout25.xml.rels" ContentType="application/vnd.openxmlformats-package.relationships+xml"/>
  <Override PartName="/ppt/slideLayouts/_rels/slideLayout74.xml.rels" ContentType="application/vnd.openxmlformats-package.relationships+xml"/>
  <Override PartName="/ppt/slideLayouts/_rels/slideLayout26.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slideLayout99.xml" ContentType="application/vnd.openxmlformats-officedocument.presentationml.slideLayout+xml"/>
  <Override PartName="/ppt/slideLayouts/slideLayout98.xml" ContentType="application/vnd.openxmlformats-officedocument.presentationml.slideLayout+xml"/>
  <Override PartName="/ppt/slideLayouts/slideLayout97.xml" ContentType="application/vnd.openxmlformats-officedocument.presentationml.slideLayout+xml"/>
  <Override PartName="/ppt/slideLayouts/slideLayout96.xml" ContentType="application/vnd.openxmlformats-officedocument.presentationml.slideLayout+xml"/>
  <Override PartName="/ppt/slideLayouts/slideLayout95.xml" ContentType="application/vnd.openxmlformats-officedocument.presentationml.slideLayout+xml"/>
  <Override PartName="/ppt/slideLayouts/slideLayout94.xml" ContentType="application/vnd.openxmlformats-officedocument.presentationml.slideLayout+xml"/>
  <Override PartName="/ppt/slideLayouts/slideLayout93.xml" ContentType="application/vnd.openxmlformats-officedocument.presentationml.slideLayout+xml"/>
  <Override PartName="/ppt/slideLayouts/slideLayout92.xml" ContentType="application/vnd.openxmlformats-officedocument.presentationml.slideLayout+xml"/>
  <Override PartName="/ppt/slideLayouts/slideLayout91.xml" ContentType="application/vnd.openxmlformats-officedocument.presentationml.slideLayout+xml"/>
  <Override PartName="/ppt/slideLayouts/slideLayout90.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86.xml" ContentType="application/vnd.openxmlformats-officedocument.presentationml.slideLayout+xml"/>
  <Override PartName="/ppt/slideLayouts/slideLayout85.xml" ContentType="application/vnd.openxmlformats-officedocument.presentationml.slideLayout+xml"/>
  <Override PartName="/ppt/slideLayouts/slideLayout84.xml" ContentType="application/vnd.openxmlformats-officedocument.presentationml.slideLayout+xml"/>
  <Override PartName="/ppt/slideLayouts/slideLayout83.xml" ContentType="application/vnd.openxmlformats-officedocument.presentationml.slideLayout+xml"/>
  <Override PartName="/ppt/slideLayouts/slideLayout82.xml" ContentType="application/vnd.openxmlformats-officedocument.presentationml.slideLayout+xml"/>
  <Override PartName="/ppt/slideLayouts/slideLayout81.xml" ContentType="application/vnd.openxmlformats-officedocument.presentationml.slideLayout+xml"/>
  <Override PartName="/ppt/slideLayouts/slideLayout80.xml" ContentType="application/vnd.openxmlformats-officedocument.presentationml.slideLayout+xml"/>
  <Override PartName="/ppt/slideLayouts/slideLayout79.xml" ContentType="application/vnd.openxmlformats-officedocument.presentationml.slideLayout+xml"/>
  <Override PartName="/ppt/slideLayouts/slideLayout132.xml" ContentType="application/vnd.openxmlformats-officedocument.presentationml.slideLayout+xml"/>
  <Override PartName="/ppt/slideLayouts/slideLayout42.xml" ContentType="application/vnd.openxmlformats-officedocument.presentationml.slideLayout+xml"/>
  <Override PartName="/ppt/slideLayouts/slideLayout67.xml" ContentType="application/vnd.openxmlformats-officedocument.presentationml.slideLayout+xml"/>
  <Override PartName="/ppt/slideLayouts/slideLayout131.xml" ContentType="application/vnd.openxmlformats-officedocument.presentationml.slideLayout+xml"/>
  <Override PartName="/ppt/slideLayouts/slideLayout41.xml" ContentType="application/vnd.openxmlformats-officedocument.presentationml.slideLayout+xml"/>
  <Override PartName="/ppt/slideLayouts/slideLayout66.xml" ContentType="application/vnd.openxmlformats-officedocument.presentationml.slideLayout+xml"/>
  <Override PartName="/ppt/slideLayouts/slideLayout130.xml" ContentType="application/vnd.openxmlformats-officedocument.presentationml.slideLayout+xml"/>
  <Override PartName="/ppt/slideLayouts/slideLayout40.xml" ContentType="application/vnd.openxmlformats-officedocument.presentationml.slideLayout+xml"/>
  <Override PartName="/ppt/slideLayouts/slideLayout65.xml" ContentType="application/vnd.openxmlformats-officedocument.presentationml.slideLayout+xml"/>
  <Override PartName="/ppt/slideLayouts/slideLayout64.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7.xml" ContentType="application/vnd.openxmlformats-officedocument.presentationml.slideLayout+xml"/>
  <Override PartName="/ppt/slideLayouts/slideLayout43.xml" ContentType="application/vnd.openxmlformats-officedocument.presentationml.slideLayout+xml"/>
  <Override PartName="/ppt/slideLayouts/slideLayout68.xml" ContentType="application/vnd.openxmlformats-officedocument.presentationml.slideLayout+xml"/>
  <Override PartName="/ppt/slideLayouts/slideLayout8.xml" ContentType="application/vnd.openxmlformats-officedocument.presentationml.slideLayout+xml"/>
  <Override PartName="/ppt/slideLayouts/slideLayout44.xml" ContentType="application/vnd.openxmlformats-officedocument.presentationml.slideLayout+xml"/>
  <Override PartName="/ppt/slideLayouts/slideLayout69.xml" ContentType="application/vnd.openxmlformats-officedocument.presentationml.slideLayout+xml"/>
  <Override PartName="/ppt/slideLayouts/slideLayout9.xml" ContentType="application/vnd.openxmlformats-officedocument.presentationml.slideLayout+xml"/>
  <Override PartName="/ppt/slideLayouts/slideLayout110.xml" ContentType="application/vnd.openxmlformats-officedocument.presentationml.slideLayout+xml"/>
  <Override PartName="/ppt/slideLayouts/slideLayout20.xml" ContentType="application/vnd.openxmlformats-officedocument.presentationml.slideLayout+xml"/>
  <Override PartName="/ppt/slideLayouts/slideLayout45.xml" ContentType="application/vnd.openxmlformats-officedocument.presentationml.slideLayout+xml"/>
  <Override PartName="/ppt/slideLayouts/slideLayout126.xml" ContentType="application/vnd.openxmlformats-officedocument.presentationml.slideLayout+xml"/>
  <Override PartName="/ppt/slideLayouts/slideLayout36.xml" ContentType="application/vnd.openxmlformats-officedocument.presentationml.slideLayout+xml"/>
  <Override PartName="/ppt/slideLayouts/slideLayout101.xml" ContentType="application/vnd.openxmlformats-officedocument.presentationml.slideLayout+xml"/>
  <Override PartName="/ppt/slideLayouts/slideLayout11.xml" ContentType="application/vnd.openxmlformats-officedocument.presentationml.slideLayout+xml"/>
  <Override PartName="/ppt/slideLayouts/slideLayout125.xml" ContentType="application/vnd.openxmlformats-officedocument.presentationml.slideLayout+xml"/>
  <Override PartName="/ppt/slideLayouts/slideLayout35.xml" ContentType="application/vnd.openxmlformats-officedocument.presentationml.slideLayout+xml"/>
  <Override PartName="/ppt/slideLayouts/slideLayout100.xml" ContentType="application/vnd.openxmlformats-officedocument.presentationml.slideLayout+xml"/>
  <Override PartName="/ppt/slideLayouts/slideLayout10.xml" ContentType="application/vnd.openxmlformats-officedocument.presentationml.slideLayout+xml"/>
  <Override PartName="/ppt/slideLayouts/slideLayout124.xml" ContentType="application/vnd.openxmlformats-officedocument.presentationml.slideLayout+xml"/>
  <Override PartName="/ppt/slideLayouts/slideLayout34.xml" ContentType="application/vnd.openxmlformats-officedocument.presentationml.slideLayout+xml"/>
  <Override PartName="/ppt/slideLayouts/slideLayout59.xml" ContentType="application/vnd.openxmlformats-officedocument.presentationml.slideLayout+xml"/>
  <Override PartName="/ppt/slideLayouts/slideLayout123.xml" ContentType="application/vnd.openxmlformats-officedocument.presentationml.slideLayout+xml"/>
  <Override PartName="/ppt/slideLayouts/slideLayout33.xml" ContentType="application/vnd.openxmlformats-officedocument.presentationml.slideLayout+xml"/>
  <Override PartName="/ppt/slideLayouts/slideLayout58.xml" ContentType="application/vnd.openxmlformats-officedocument.presentationml.slideLayout+xml"/>
  <Override PartName="/ppt/slideLayouts/slideLayout122.xml" ContentType="application/vnd.openxmlformats-officedocument.presentationml.slideLayout+xml"/>
  <Override PartName="/ppt/slideLayouts/slideLayout32.xml" ContentType="application/vnd.openxmlformats-officedocument.presentationml.slideLayout+xml"/>
  <Override PartName="/ppt/slideLayouts/slideLayout57.xml" ContentType="application/vnd.openxmlformats-officedocument.presentationml.slideLayout+xml"/>
  <Override PartName="/ppt/slideLayouts/slideLayout121.xml" ContentType="application/vnd.openxmlformats-officedocument.presentationml.slideLayout+xml"/>
  <Override PartName="/ppt/slideLayouts/slideLayout31.xml" ContentType="application/vnd.openxmlformats-officedocument.presentationml.slideLayout+xml"/>
  <Override PartName="/ppt/slideLayouts/slideLayout56.xml" ContentType="application/vnd.openxmlformats-officedocument.presentationml.slideLayout+xml"/>
  <Override PartName="/ppt/slideLayouts/slideLayout120.xml" ContentType="application/vnd.openxmlformats-officedocument.presentationml.slideLayout+xml"/>
  <Override PartName="/ppt/slideLayouts/slideLayout30.xml" ContentType="application/vnd.openxmlformats-officedocument.presentationml.slideLayout+xml"/>
  <Override PartName="/ppt/slideLayouts/slideLayout55.xml" ContentType="application/vnd.openxmlformats-officedocument.presentationml.slideLayout+xml"/>
  <Override PartName="/ppt/slideLayouts/slideLayout119.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28.xml" ContentType="application/vnd.openxmlformats-officedocument.presentationml.slideLayout+xml"/>
  <Override PartName="/ppt/slideLayouts/slideLayout117.xml" ContentType="application/vnd.openxmlformats-officedocument.presentationml.slideLayout+xml"/>
  <Override PartName="/ppt/slideLayouts/slideLayout27.xml" ContentType="application/vnd.openxmlformats-officedocument.presentationml.slideLayout+xml"/>
  <Override PartName="/ppt/slideLayouts/slideLayout116.xml" ContentType="application/vnd.openxmlformats-officedocument.presentationml.slideLayout+xml"/>
  <Override PartName="/ppt/slideLayouts/slideLayout26.xml" ContentType="application/vnd.openxmlformats-officedocument.presentationml.slideLayout+xml"/>
  <Override PartName="/ppt/slideLayouts/slideLayout115.xml" ContentType="application/vnd.openxmlformats-officedocument.presentationml.slideLayout+xml"/>
  <Override PartName="/ppt/slideLayouts/slideLayout25.xml" ContentType="application/vnd.openxmlformats-officedocument.presentationml.slideLayout+xml"/>
  <Override PartName="/ppt/slideLayouts/slideLayout114.xml" ContentType="application/vnd.openxmlformats-officedocument.presentationml.slideLayout+xml"/>
  <Override PartName="/ppt/slideLayouts/slideLayout24.xml" ContentType="application/vnd.openxmlformats-officedocument.presentationml.slideLayout+xml"/>
  <Override PartName="/ppt/slideLayouts/slideLayout49.xml" ContentType="application/vnd.openxmlformats-officedocument.presentationml.slideLayout+xml"/>
  <Override PartName="/ppt/slideLayouts/slideLayout113.xml" ContentType="application/vnd.openxmlformats-officedocument.presentationml.slideLayout+xml"/>
  <Override PartName="/ppt/slideLayouts/slideLayout23.xml" ContentType="application/vnd.openxmlformats-officedocument.presentationml.slideLayout+xml"/>
  <Override PartName="/ppt/slideLayouts/slideLayout48.xml" ContentType="application/vnd.openxmlformats-officedocument.presentationml.slideLayout+xml"/>
  <Override PartName="/ppt/slideLayouts/slideLayout112.xml" ContentType="application/vnd.openxmlformats-officedocument.presentationml.slideLayout+xml"/>
  <Override PartName="/ppt/slideLayouts/slideLayout22.xml" ContentType="application/vnd.openxmlformats-officedocument.presentationml.slideLayout+xml"/>
  <Override PartName="/ppt/slideLayouts/slideLayout47.xml" ContentType="application/vnd.openxmlformats-officedocument.presentationml.slideLayout+xml"/>
  <Override PartName="/ppt/slideLayouts/slideLayout111.xml" ContentType="application/vnd.openxmlformats-officedocument.presentationml.slideLayout+xml"/>
  <Override PartName="/ppt/slideLayouts/slideLayout21.xml" ContentType="application/vnd.openxmlformats-officedocument.presentationml.slideLayout+xml"/>
  <Override PartName="/ppt/slideLayouts/slideLayout46.xml" ContentType="application/vnd.openxmlformats-officedocument.presentationml.slideLayout+xml"/>
  <Override PartName="/ppt/slideLayouts/slideLayout109.xml" ContentType="application/vnd.openxmlformats-officedocument.presentationml.slideLayout+xml"/>
  <Override PartName="/ppt/slideLayouts/slideLayout6.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107.xml" ContentType="application/vnd.openxmlformats-officedocument.presentationml.slideLayout+xml"/>
  <Override PartName="/ppt/slideLayouts/slideLayout4.xml" ContentType="application/vnd.openxmlformats-officedocument.presentationml.slideLayout+xml"/>
  <Override PartName="/ppt/slideLayouts/slideLayout17.xml" ContentType="application/vnd.openxmlformats-officedocument.presentationml.slideLayout+xml"/>
  <Override PartName="/ppt/slideLayouts/slideLayout106.xml" ContentType="application/vnd.openxmlformats-officedocument.presentationml.slideLayout+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102.xml" ContentType="application/vnd.openxmlformats-officedocument.presentationml.slideLayout+xml"/>
  <Override PartName="/ppt/slideLayouts/slideLayout12.xml" ContentType="application/vnd.openxmlformats-officedocument.presentationml.slideLayout+xml"/>
  <Override PartName="/ppt/slideLayouts/slideLayout127.xml" ContentType="application/vnd.openxmlformats-officedocument.presentationml.slideLayout+xml"/>
  <Override PartName="/ppt/slideLayouts/slideLayout37.xml" ContentType="application/vnd.openxmlformats-officedocument.presentationml.slideLayout+xml"/>
  <Override PartName="/ppt/slideLayouts/slideLayout103.xml" ContentType="application/vnd.openxmlformats-officedocument.presentationml.slideLayout+xml"/>
  <Override PartName="/ppt/slideLayouts/slideLayout13.xml" ContentType="application/vnd.openxmlformats-officedocument.presentationml.slideLayout+xml"/>
  <Override PartName="/ppt/slideLayouts/slideLayout128.xml" ContentType="application/vnd.openxmlformats-officedocument.presentationml.slideLayout+xml"/>
  <Override PartName="/ppt/slideLayouts/slideLayout38.xml" ContentType="application/vnd.openxmlformats-officedocument.presentationml.slideLayout+xml"/>
  <Override PartName="/ppt/slideLayouts/slideLayout104.xml" ContentType="application/vnd.openxmlformats-officedocument.presentationml.slideLayout+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129.xml" ContentType="application/vnd.openxmlformats-officedocument.presentationml.slideLayout+xml"/>
  <Override PartName="/ppt/slideLayouts/slideLayout39.xml" ContentType="application/vnd.openxmlformats-officedocument.presentationml.slideLayout+xml"/>
  <Override PartName="/ppt/slideLayouts/slideLayout105.xml" ContentType="application/vnd.openxmlformats-officedocument.presentationml.slideLayout+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50.xml" ContentType="application/vnd.openxmlformats-officedocument.presentationml.slideLayout+xml"/>
  <Override PartName="/ppt/slideLayouts/slideLayout75.xml" ContentType="application/vnd.openxmlformats-officedocument.presentationml.slideLayout+xml"/>
  <Override PartName="/ppt/slideLayouts/slideLayout51.xml" ContentType="application/vnd.openxmlformats-officedocument.presentationml.slideLayout+xml"/>
  <Override PartName="/ppt/slideLayouts/slideLayout76.xml" ContentType="application/vnd.openxmlformats-officedocument.presentationml.slideLayout+xml"/>
  <Override PartName="/ppt/slideLayouts/slideLayout52.xml" ContentType="application/vnd.openxmlformats-officedocument.presentationml.slideLayout+xml"/>
  <Override PartName="/ppt/slideLayouts/slideLayout77.xml" ContentType="application/vnd.openxmlformats-officedocument.presentationml.slideLayout+xml"/>
  <Override PartName="/ppt/slideLayouts/slideLayout53.xml" ContentType="application/vnd.openxmlformats-officedocument.presentationml.slideLayout+xml"/>
  <Override PartName="/ppt/slideLayouts/slideLayout78.xml" ContentType="application/vnd.openxmlformats-officedocument.presentationml.slideLayout+xml"/>
  <Override PartName="/ppt/slideLayouts/slideLayout5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45.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 id="305" r:id="rId63"/>
    <p:sldId id="306" r:id="rId64"/>
    <p:sldId id="307" r:id="rId65"/>
    <p:sldId id="308" r:id="rId66"/>
    <p:sldId id="309" r:id="rId67"/>
    <p:sldId id="310" r:id="rId68"/>
    <p:sldId id="311" r:id="rId69"/>
    <p:sldId id="312" r:id="rId70"/>
    <p:sldId id="313" r:id="rId71"/>
    <p:sldId id="314" r:id="rId72"/>
    <p:sldId id="315" r:id="rId73"/>
    <p:sldId id="316" r:id="rId74"/>
    <p:sldId id="317" r:id="rId75"/>
    <p:sldId id="318" r:id="rId76"/>
    <p:sldId id="319" r:id="rId77"/>
    <p:sldId id="320" r:id="rId78"/>
    <p:sldId id="321" r:id="rId79"/>
    <p:sldId id="322" r:id="rId80"/>
    <p:sldId id="323" r:id="rId81"/>
    <p:sldId id="324" r:id="rId82"/>
    <p:sldId id="325" r:id="rId83"/>
    <p:sldId id="326" r:id="rId84"/>
    <p:sldId id="327" r:id="rId85"/>
    <p:sldId id="328" r:id="rId86"/>
    <p:sldId id="329" r:id="rId87"/>
    <p:sldId id="330"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slide" Target="slides/slide12.xml"/><Relationship Id="rId26" Type="http://schemas.openxmlformats.org/officeDocument/2006/relationships/slide" Target="slides/slide13.xml"/><Relationship Id="rId27" Type="http://schemas.openxmlformats.org/officeDocument/2006/relationships/slide" Target="slides/slide14.xml"/><Relationship Id="rId28" Type="http://schemas.openxmlformats.org/officeDocument/2006/relationships/slide" Target="slides/slide15.xml"/><Relationship Id="rId29" Type="http://schemas.openxmlformats.org/officeDocument/2006/relationships/slide" Target="slides/slide16.xml"/><Relationship Id="rId30" Type="http://schemas.openxmlformats.org/officeDocument/2006/relationships/slide" Target="slides/slide17.xml"/><Relationship Id="rId31" Type="http://schemas.openxmlformats.org/officeDocument/2006/relationships/slide" Target="slides/slide18.xml"/><Relationship Id="rId32" Type="http://schemas.openxmlformats.org/officeDocument/2006/relationships/slide" Target="slides/slide19.xml"/><Relationship Id="rId33" Type="http://schemas.openxmlformats.org/officeDocument/2006/relationships/slide" Target="slides/slide20.xml"/><Relationship Id="rId34" Type="http://schemas.openxmlformats.org/officeDocument/2006/relationships/slide" Target="slides/slide21.xml"/><Relationship Id="rId35" Type="http://schemas.openxmlformats.org/officeDocument/2006/relationships/slide" Target="slides/slide22.xml"/><Relationship Id="rId36" Type="http://schemas.openxmlformats.org/officeDocument/2006/relationships/slide" Target="slides/slide23.xml"/><Relationship Id="rId37" Type="http://schemas.openxmlformats.org/officeDocument/2006/relationships/slide" Target="slides/slide24.xml"/><Relationship Id="rId38" Type="http://schemas.openxmlformats.org/officeDocument/2006/relationships/slide" Target="slides/slide25.xml"/><Relationship Id="rId39" Type="http://schemas.openxmlformats.org/officeDocument/2006/relationships/slide" Target="slides/slide26.xml"/><Relationship Id="rId40" Type="http://schemas.openxmlformats.org/officeDocument/2006/relationships/slide" Target="slides/slide27.xml"/><Relationship Id="rId41" Type="http://schemas.openxmlformats.org/officeDocument/2006/relationships/slide" Target="slides/slide28.xml"/><Relationship Id="rId42" Type="http://schemas.openxmlformats.org/officeDocument/2006/relationships/slide" Target="slides/slide29.xml"/><Relationship Id="rId43" Type="http://schemas.openxmlformats.org/officeDocument/2006/relationships/slide" Target="slides/slide30.xml"/><Relationship Id="rId44" Type="http://schemas.openxmlformats.org/officeDocument/2006/relationships/slide" Target="slides/slide31.xml"/><Relationship Id="rId45" Type="http://schemas.openxmlformats.org/officeDocument/2006/relationships/slide" Target="slides/slide32.xml"/><Relationship Id="rId46" Type="http://schemas.openxmlformats.org/officeDocument/2006/relationships/slide" Target="slides/slide33.xml"/><Relationship Id="rId47" Type="http://schemas.openxmlformats.org/officeDocument/2006/relationships/slide" Target="slides/slide34.xml"/><Relationship Id="rId48" Type="http://schemas.openxmlformats.org/officeDocument/2006/relationships/slide" Target="slides/slide35.xml"/><Relationship Id="rId49" Type="http://schemas.openxmlformats.org/officeDocument/2006/relationships/slide" Target="slides/slide36.xml"/><Relationship Id="rId50" Type="http://schemas.openxmlformats.org/officeDocument/2006/relationships/slide" Target="slides/slide37.xml"/><Relationship Id="rId51" Type="http://schemas.openxmlformats.org/officeDocument/2006/relationships/slide" Target="slides/slide38.xml"/><Relationship Id="rId52" Type="http://schemas.openxmlformats.org/officeDocument/2006/relationships/slide" Target="slides/slide39.xml"/><Relationship Id="rId53" Type="http://schemas.openxmlformats.org/officeDocument/2006/relationships/slide" Target="slides/slide40.xml"/><Relationship Id="rId54" Type="http://schemas.openxmlformats.org/officeDocument/2006/relationships/slide" Target="slides/slide41.xml"/><Relationship Id="rId55" Type="http://schemas.openxmlformats.org/officeDocument/2006/relationships/slide" Target="slides/slide42.xml"/><Relationship Id="rId56" Type="http://schemas.openxmlformats.org/officeDocument/2006/relationships/slide" Target="slides/slide43.xml"/><Relationship Id="rId57" Type="http://schemas.openxmlformats.org/officeDocument/2006/relationships/slide" Target="slides/slide44.xml"/><Relationship Id="rId58" Type="http://schemas.openxmlformats.org/officeDocument/2006/relationships/slide" Target="slides/slide45.xml"/><Relationship Id="rId59" Type="http://schemas.openxmlformats.org/officeDocument/2006/relationships/slide" Target="slides/slide46.xml"/><Relationship Id="rId60" Type="http://schemas.openxmlformats.org/officeDocument/2006/relationships/slide" Target="slides/slide47.xml"/><Relationship Id="rId61" Type="http://schemas.openxmlformats.org/officeDocument/2006/relationships/slide" Target="slides/slide48.xml"/><Relationship Id="rId62" Type="http://schemas.openxmlformats.org/officeDocument/2006/relationships/slide" Target="slides/slide49.xml"/><Relationship Id="rId63" Type="http://schemas.openxmlformats.org/officeDocument/2006/relationships/slide" Target="slides/slide50.xml"/><Relationship Id="rId64" Type="http://schemas.openxmlformats.org/officeDocument/2006/relationships/slide" Target="slides/slide51.xml"/><Relationship Id="rId65" Type="http://schemas.openxmlformats.org/officeDocument/2006/relationships/slide" Target="slides/slide52.xml"/><Relationship Id="rId66" Type="http://schemas.openxmlformats.org/officeDocument/2006/relationships/slide" Target="slides/slide53.xml"/><Relationship Id="rId67" Type="http://schemas.openxmlformats.org/officeDocument/2006/relationships/slide" Target="slides/slide54.xml"/><Relationship Id="rId68" Type="http://schemas.openxmlformats.org/officeDocument/2006/relationships/slide" Target="slides/slide55.xml"/><Relationship Id="rId69" Type="http://schemas.openxmlformats.org/officeDocument/2006/relationships/slide" Target="slides/slide56.xml"/><Relationship Id="rId70" Type="http://schemas.openxmlformats.org/officeDocument/2006/relationships/slide" Target="slides/slide57.xml"/><Relationship Id="rId71" Type="http://schemas.openxmlformats.org/officeDocument/2006/relationships/slide" Target="slides/slide58.xml"/><Relationship Id="rId72" Type="http://schemas.openxmlformats.org/officeDocument/2006/relationships/slide" Target="slides/slide59.xml"/><Relationship Id="rId73" Type="http://schemas.openxmlformats.org/officeDocument/2006/relationships/slide" Target="slides/slide60.xml"/><Relationship Id="rId74" Type="http://schemas.openxmlformats.org/officeDocument/2006/relationships/slide" Target="slides/slide61.xml"/><Relationship Id="rId75" Type="http://schemas.openxmlformats.org/officeDocument/2006/relationships/slide" Target="slides/slide62.xml"/><Relationship Id="rId76" Type="http://schemas.openxmlformats.org/officeDocument/2006/relationships/slide" Target="slides/slide63.xml"/><Relationship Id="rId77" Type="http://schemas.openxmlformats.org/officeDocument/2006/relationships/slide" Target="slides/slide64.xml"/><Relationship Id="rId78" Type="http://schemas.openxmlformats.org/officeDocument/2006/relationships/slide" Target="slides/slide65.xml"/><Relationship Id="rId79" Type="http://schemas.openxmlformats.org/officeDocument/2006/relationships/slide" Target="slides/slide66.xml"/><Relationship Id="rId80" Type="http://schemas.openxmlformats.org/officeDocument/2006/relationships/slide" Target="slides/slide67.xml"/><Relationship Id="rId81" Type="http://schemas.openxmlformats.org/officeDocument/2006/relationships/slide" Target="slides/slide68.xml"/><Relationship Id="rId82" Type="http://schemas.openxmlformats.org/officeDocument/2006/relationships/slide" Target="slides/slide69.xml"/><Relationship Id="rId83" Type="http://schemas.openxmlformats.org/officeDocument/2006/relationships/slide" Target="slides/slide70.xml"/><Relationship Id="rId84" Type="http://schemas.openxmlformats.org/officeDocument/2006/relationships/slide" Target="slides/slide71.xml"/><Relationship Id="rId85" Type="http://schemas.openxmlformats.org/officeDocument/2006/relationships/slide" Target="slides/slide72.xml"/><Relationship Id="rId86" Type="http://schemas.openxmlformats.org/officeDocument/2006/relationships/slide" Target="slides/slide73.xml"/><Relationship Id="rId87" Type="http://schemas.openxmlformats.org/officeDocument/2006/relationships/slide" Target="slides/slide74.xml"/><Relationship Id="rId88" Type="http://schemas.openxmlformats.org/officeDocument/2006/relationships/slide" Target="slides/slide75.xml"/><Relationship Id="rId89" Type="http://schemas.openxmlformats.org/officeDocument/2006/relationships/slide" Target="slides/slide76.xml"/><Relationship Id="rId90" Type="http://schemas.openxmlformats.org/officeDocument/2006/relationships/slide" Target="slides/slide77.xml"/><Relationship Id="rId91" Type="http://schemas.openxmlformats.org/officeDocument/2006/relationships/slide" Target="slides/slide78.xml"/><Relationship Id="rId92" Type="http://schemas.openxmlformats.org/officeDocument/2006/relationships/slide" Target="slides/slide79.xml"/><Relationship Id="rId93" Type="http://schemas.openxmlformats.org/officeDocument/2006/relationships/slide" Target="slides/slide80.xml"/><Relationship Id="rId94" Type="http://schemas.openxmlformats.org/officeDocument/2006/relationships/slide" Target="slides/slide81.xml"/><Relationship Id="rId95" Type="http://schemas.openxmlformats.org/officeDocument/2006/relationships/slide" Target="slides/slide82.xml"/><Relationship Id="rId96" Type="http://schemas.openxmlformats.org/officeDocument/2006/relationships/slide" Target="slides/slide83.xml"/><Relationship Id="rId97" Type="http://schemas.openxmlformats.org/officeDocument/2006/relationships/slide" Target="slides/slide84.xml"/><Relationship Id="rId98" Type="http://schemas.openxmlformats.org/officeDocument/2006/relationships/slide" Target="slides/slide85.xml"/><Relationship Id="rId99" Type="http://schemas.openxmlformats.org/officeDocument/2006/relationships/slide" Target="slides/slide86.xml"/><Relationship Id="rId100" Type="http://schemas.openxmlformats.org/officeDocument/2006/relationships/slide" Target="slides/slide87.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PlaceHolder 1"/>
          <p:cNvSpPr>
            <a:spLocks noGrp="1"/>
          </p:cNvSpPr>
          <p:nvPr>
            <p:ph type="sldImg"/>
          </p:nvPr>
        </p:nvSpPr>
        <p:spPr>
          <a:xfrm>
            <a:off x="216000" y="812520"/>
            <a:ext cx="7127280" cy="4008960"/>
          </a:xfrm>
          <a:prstGeom prst="rect">
            <a:avLst/>
          </a:prstGeom>
        </p:spPr>
        <p:txBody>
          <a:bodyPr lIns="0" rIns="0" tIns="0" bIns="0" anchor="ctr"/>
          <a:p>
            <a:r>
              <a:rPr b="0" lang="en-US" sz="1800" spc="-1" strike="noStrike">
                <a:solidFill>
                  <a:srgbClr val="000000"/>
                </a:solidFill>
                <a:latin typeface="Century Gothic"/>
              </a:rPr>
              <a:t>Click to move the slide</a:t>
            </a:r>
            <a:endParaRPr b="0" lang="en-US" sz="1800" spc="-1" strike="noStrike">
              <a:solidFill>
                <a:srgbClr val="000000"/>
              </a:solidFill>
              <a:latin typeface="Century Gothic"/>
            </a:endParaRPr>
          </a:p>
        </p:txBody>
      </p:sp>
      <p:sp>
        <p:nvSpPr>
          <p:cNvPr id="749" name="PlaceHolder 2"/>
          <p:cNvSpPr>
            <a:spLocks noGrp="1"/>
          </p:cNvSpPr>
          <p:nvPr>
            <p:ph type="body"/>
          </p:nvPr>
        </p:nvSpPr>
        <p:spPr>
          <a:xfrm>
            <a:off x="756000" y="5078520"/>
            <a:ext cx="6047640" cy="4811040"/>
          </a:xfrm>
          <a:prstGeom prst="rect">
            <a:avLst/>
          </a:prstGeom>
        </p:spPr>
        <p:txBody>
          <a:bodyPr lIns="0" rIns="0" tIns="0" bIns="0"/>
          <a:p>
            <a:r>
              <a:rPr b="0" lang="en-GB" sz="2000" spc="-1" strike="noStrike">
                <a:latin typeface="Arial"/>
              </a:rPr>
              <a:t>Click to edit the notes' format</a:t>
            </a:r>
            <a:endParaRPr b="0" lang="en-GB" sz="2000" spc="-1" strike="noStrike">
              <a:latin typeface="Arial"/>
            </a:endParaRPr>
          </a:p>
        </p:txBody>
      </p:sp>
      <p:sp>
        <p:nvSpPr>
          <p:cNvPr id="750" name="PlaceHolder 3"/>
          <p:cNvSpPr>
            <a:spLocks noGrp="1"/>
          </p:cNvSpPr>
          <p:nvPr>
            <p:ph type="hdr"/>
          </p:nvPr>
        </p:nvSpPr>
        <p:spPr>
          <a:xfrm>
            <a:off x="0" y="0"/>
            <a:ext cx="3280680" cy="534240"/>
          </a:xfrm>
          <a:prstGeom prst="rect">
            <a:avLst/>
          </a:prstGeom>
        </p:spPr>
        <p:txBody>
          <a:bodyPr lIns="0" rIns="0" tIns="0" bIns="0"/>
          <a:p>
            <a:r>
              <a:rPr b="0" lang="en-GB" sz="1400" spc="-1" strike="noStrike">
                <a:latin typeface="Times New Roman"/>
              </a:rPr>
              <a:t>&lt;header&gt;</a:t>
            </a:r>
            <a:endParaRPr b="0" lang="en-GB" sz="1400" spc="-1" strike="noStrike">
              <a:latin typeface="Times New Roman"/>
            </a:endParaRPr>
          </a:p>
        </p:txBody>
      </p:sp>
      <p:sp>
        <p:nvSpPr>
          <p:cNvPr id="751" name="PlaceHolder 4"/>
          <p:cNvSpPr>
            <a:spLocks noGrp="1"/>
          </p:cNvSpPr>
          <p:nvPr>
            <p:ph type="dt"/>
          </p:nvPr>
        </p:nvSpPr>
        <p:spPr>
          <a:xfrm>
            <a:off x="4278960" y="0"/>
            <a:ext cx="3280680" cy="534240"/>
          </a:xfrm>
          <a:prstGeom prst="rect">
            <a:avLst/>
          </a:prstGeom>
        </p:spPr>
        <p:txBody>
          <a:bodyPr lIns="0" rIns="0" tIns="0" bIns="0"/>
          <a:p>
            <a:pPr algn="r"/>
            <a:r>
              <a:rPr b="0" lang="en-GB" sz="1400" spc="-1" strike="noStrike">
                <a:latin typeface="Times New Roman"/>
              </a:rPr>
              <a:t>&lt;date/time&gt;</a:t>
            </a:r>
            <a:endParaRPr b="0" lang="en-GB" sz="1400" spc="-1" strike="noStrike">
              <a:latin typeface="Times New Roman"/>
            </a:endParaRPr>
          </a:p>
        </p:txBody>
      </p:sp>
      <p:sp>
        <p:nvSpPr>
          <p:cNvPr id="752" name="PlaceHolder 5"/>
          <p:cNvSpPr>
            <a:spLocks noGrp="1"/>
          </p:cNvSpPr>
          <p:nvPr>
            <p:ph type="ftr"/>
          </p:nvPr>
        </p:nvSpPr>
        <p:spPr>
          <a:xfrm>
            <a:off x="0" y="10157400"/>
            <a:ext cx="3280680" cy="534240"/>
          </a:xfrm>
          <a:prstGeom prst="rect">
            <a:avLst/>
          </a:prstGeom>
        </p:spPr>
        <p:txBody>
          <a:bodyPr lIns="0" rIns="0" tIns="0" bIns="0" anchor="b"/>
          <a:p>
            <a:r>
              <a:rPr b="0" lang="en-GB" sz="1400" spc="-1" strike="noStrike">
                <a:latin typeface="Times New Roman"/>
              </a:rPr>
              <a:t>&lt;footer&gt;</a:t>
            </a:r>
            <a:endParaRPr b="0" lang="en-GB" sz="1400" spc="-1" strike="noStrike">
              <a:latin typeface="Times New Roman"/>
            </a:endParaRPr>
          </a:p>
        </p:txBody>
      </p:sp>
      <p:sp>
        <p:nvSpPr>
          <p:cNvPr id="753" name="PlaceHolder 6"/>
          <p:cNvSpPr>
            <a:spLocks noGrp="1"/>
          </p:cNvSpPr>
          <p:nvPr>
            <p:ph type="sldNum"/>
          </p:nvPr>
        </p:nvSpPr>
        <p:spPr>
          <a:xfrm>
            <a:off x="4278960" y="10157400"/>
            <a:ext cx="3280680" cy="534240"/>
          </a:xfrm>
          <a:prstGeom prst="rect">
            <a:avLst/>
          </a:prstGeom>
        </p:spPr>
        <p:txBody>
          <a:bodyPr lIns="0" rIns="0" tIns="0" bIns="0" anchor="b"/>
          <a:p>
            <a:pPr algn="r"/>
            <a:fld id="{23B5CDC0-6590-42DE-9E16-74F38737A171}" type="slidenum">
              <a:rPr b="0" lang="en-GB" sz="1400" spc="-1" strike="noStrike">
                <a:latin typeface="Times New Roman"/>
              </a:rPr>
              <a:t>&lt;number&gt;</a:t>
            </a:fld>
            <a:endParaRPr b="0" lang="en-GB"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4" name="PlaceHolder 1"/>
          <p:cNvSpPr>
            <a:spLocks noGrp="1"/>
          </p:cNvSpPr>
          <p:nvPr>
            <p:ph type="sldImg"/>
          </p:nvPr>
        </p:nvSpPr>
        <p:spPr>
          <a:xfrm>
            <a:off x="216360" y="812520"/>
            <a:ext cx="7126920" cy="4008960"/>
          </a:xfrm>
          <a:prstGeom prst="rect">
            <a:avLst/>
          </a:prstGeom>
        </p:spPr>
      </p:sp>
      <p:sp>
        <p:nvSpPr>
          <p:cNvPr id="985" name="PlaceHolder 2"/>
          <p:cNvSpPr>
            <a:spLocks noGrp="1"/>
          </p:cNvSpPr>
          <p:nvPr>
            <p:ph type="body"/>
          </p:nvPr>
        </p:nvSpPr>
        <p:spPr>
          <a:xfrm>
            <a:off x="685800" y="5012640"/>
            <a:ext cx="5486040" cy="3600000"/>
          </a:xfrm>
          <a:prstGeom prst="rect">
            <a:avLst/>
          </a:prstGeom>
        </p:spPr>
        <p:txBody>
          <a:bodyPr/>
          <a:p>
            <a:pPr>
              <a:lnSpc>
                <a:spcPct val="100000"/>
              </a:lnSpc>
            </a:pPr>
            <a:r>
              <a:rPr b="0" lang="en-GB" sz="2000" spc="-1" strike="noStrike">
                <a:latin typeface="Arial"/>
              </a:rPr>
              <a:t>One of the few times an Organization is really “shaken up”</a:t>
            </a:r>
            <a:endParaRPr b="0" lang="en-GB" sz="2000" spc="-1" strike="noStrike">
              <a:latin typeface="Arial"/>
            </a:endParaRPr>
          </a:p>
          <a:p>
            <a:pPr>
              <a:lnSpc>
                <a:spcPct val="100000"/>
              </a:lnSpc>
            </a:pPr>
            <a:endParaRPr b="0" lang="en-GB" sz="2000" spc="-1" strike="noStrike">
              <a:latin typeface="Arial"/>
            </a:endParaRPr>
          </a:p>
        </p:txBody>
      </p:sp>
      <p:sp>
        <p:nvSpPr>
          <p:cNvPr id="986" name="TextShape 3"/>
          <p:cNvSpPr txBox="1"/>
          <p:nvPr/>
        </p:nvSpPr>
        <p:spPr>
          <a:xfrm>
            <a:off x="3884760" y="8685360"/>
            <a:ext cx="2971440" cy="458280"/>
          </a:xfrm>
          <a:prstGeom prst="rect">
            <a:avLst/>
          </a:prstGeom>
          <a:noFill/>
          <a:ln>
            <a:noFill/>
          </a:ln>
        </p:spPr>
        <p:txBody>
          <a:bodyPr anchor="b"/>
          <a:p>
            <a:pPr algn="r">
              <a:lnSpc>
                <a:spcPct val="100000"/>
              </a:lnSpc>
            </a:pPr>
            <a:fld id="{449AB4E8-BF74-4F19-82B5-D59C2ED95D70}"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8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8" name="PlaceHolder 1"/>
          <p:cNvSpPr>
            <a:spLocks noGrp="1"/>
          </p:cNvSpPr>
          <p:nvPr>
            <p:ph type="sldImg"/>
          </p:nvPr>
        </p:nvSpPr>
        <p:spPr>
          <a:xfrm>
            <a:off x="216360" y="560520"/>
            <a:ext cx="7126920" cy="4008960"/>
          </a:xfrm>
          <a:prstGeom prst="rect">
            <a:avLst/>
          </a:prstGeom>
        </p:spPr>
      </p:sp>
      <p:sp>
        <p:nvSpPr>
          <p:cNvPr id="989" name="PlaceHolder 2"/>
          <p:cNvSpPr>
            <a:spLocks noGrp="1"/>
          </p:cNvSpPr>
          <p:nvPr>
            <p:ph type="body"/>
          </p:nvPr>
        </p:nvSpPr>
        <p:spPr>
          <a:xfrm>
            <a:off x="216000" y="4608000"/>
            <a:ext cx="6408000" cy="3600000"/>
          </a:xfrm>
          <a:prstGeom prst="rect">
            <a:avLst/>
          </a:prstGeom>
        </p:spPr>
        <p:txBody>
          <a:bodyPr/>
          <a:p>
            <a:pPr marL="216000" indent="-216000">
              <a:lnSpc>
                <a:spcPct val="100000"/>
              </a:lnSpc>
            </a:pPr>
            <a:r>
              <a:rPr b="0" lang="en-GB" sz="1500" spc="-1" strike="noStrike" u="sng">
                <a:uFillTx/>
                <a:latin typeface="Arial"/>
              </a:rPr>
              <a:t>Capture</a:t>
            </a:r>
            <a:r>
              <a:rPr b="0" lang="en-GB" sz="1500" spc="-1" strike="noStrike">
                <a:latin typeface="Arial"/>
              </a:rPr>
              <a:t>. This process is ubiquitous to all deals. During the capture process, ITSEC collects information on assets, people, budget, and strategy from both internal functions and the Target to evaluate security and risk profile. Internally, information on the strategic intent of the deal is provided to the ATEAM.  Other information includes facilities disposition, product plans, and organizational plans; this information aids in overall security planning.</a:t>
            </a:r>
            <a:endParaRPr b="0" lang="en-GB" sz="1500" spc="-1" strike="noStrike">
              <a:latin typeface="Arial"/>
            </a:endParaRPr>
          </a:p>
          <a:p>
            <a:pPr marL="216000" indent="-216000">
              <a:lnSpc>
                <a:spcPct val="100000"/>
              </a:lnSpc>
            </a:pPr>
            <a:r>
              <a:rPr b="0" lang="en-GB" sz="1500" spc="-1" strike="noStrike" u="sng">
                <a:uFillTx/>
                <a:latin typeface="Arial"/>
              </a:rPr>
              <a:t>Connect</a:t>
            </a:r>
            <a:r>
              <a:rPr b="0" lang="en-GB" sz="1500" spc="-1" strike="noStrike">
                <a:latin typeface="Arial"/>
              </a:rPr>
              <a:t> establish connectivity for the initial core infrastructure, setting up primary communication and collaboration tools and systems.  This stage typically involves an interim step of creating a VPN tunnel, followed as quickly as reasonable by LAN/WAN interconnection, and then integration of other core IT infrastructure services. The connectivity can follow different steps, depending on the complexity and size of Target.  The first focus is on immediate connectivity.</a:t>
            </a:r>
            <a:endParaRPr b="0" lang="en-GB" sz="1500" spc="-1" strike="noStrike">
              <a:latin typeface="Arial"/>
            </a:endParaRPr>
          </a:p>
          <a:p>
            <a:pPr marL="216000" indent="-216000">
              <a:lnSpc>
                <a:spcPct val="100000"/>
              </a:lnSpc>
            </a:pPr>
            <a:r>
              <a:rPr b="0" lang="en-GB" sz="1500" spc="-1" strike="noStrike" u="sng">
                <a:uFillTx/>
                <a:latin typeface="Arial"/>
              </a:rPr>
              <a:t>Combine</a:t>
            </a:r>
            <a:r>
              <a:rPr b="0" lang="en-GB" sz="1500" spc="-1" strike="noStrike">
                <a:latin typeface="Arial"/>
              </a:rPr>
              <a:t>: Integrate business systems and processes.</a:t>
            </a:r>
            <a:endParaRPr b="0" lang="en-GB" sz="1500" spc="-1" strike="noStrike">
              <a:latin typeface="Arial"/>
            </a:endParaRPr>
          </a:p>
          <a:p>
            <a:pPr marL="216000" indent="-216000">
              <a:lnSpc>
                <a:spcPct val="100000"/>
              </a:lnSpc>
            </a:pPr>
            <a:r>
              <a:rPr b="0" lang="en-GB" sz="1500" spc="-1" strike="noStrike" u="sng">
                <a:uFillTx/>
                <a:latin typeface="Arial"/>
              </a:rPr>
              <a:t>Consolidate</a:t>
            </a:r>
            <a:r>
              <a:rPr b="0" lang="en-GB" sz="1500" spc="-1" strike="noStrike">
                <a:latin typeface="Arial"/>
              </a:rPr>
              <a:t>: Realize economies of scale through organizational asset consolidation.</a:t>
            </a:r>
            <a:endParaRPr b="0" lang="en-GB" sz="1500" spc="-1" strike="noStrike">
              <a:latin typeface="Arial"/>
            </a:endParaRPr>
          </a:p>
        </p:txBody>
      </p:sp>
      <p:sp>
        <p:nvSpPr>
          <p:cNvPr id="990" name="TextShape 3"/>
          <p:cNvSpPr txBox="1"/>
          <p:nvPr/>
        </p:nvSpPr>
        <p:spPr>
          <a:xfrm>
            <a:off x="3884760" y="8685360"/>
            <a:ext cx="2971440" cy="458280"/>
          </a:xfrm>
          <a:prstGeom prst="rect">
            <a:avLst/>
          </a:prstGeom>
          <a:noFill/>
          <a:ln>
            <a:noFill/>
          </a:ln>
        </p:spPr>
        <p:txBody>
          <a:bodyPr anchor="b"/>
          <a:p>
            <a:pPr algn="r">
              <a:lnSpc>
                <a:spcPct val="100000"/>
              </a:lnSpc>
            </a:pPr>
            <a:fld id="{66549680-B0B9-48F1-ADC1-0FAD54BC56B1}"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9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2" name="PlaceHolder 1"/>
          <p:cNvSpPr>
            <a:spLocks noGrp="1"/>
          </p:cNvSpPr>
          <p:nvPr>
            <p:ph type="sldImg"/>
          </p:nvPr>
        </p:nvSpPr>
        <p:spPr>
          <a:xfrm>
            <a:off x="216360" y="632520"/>
            <a:ext cx="7126920" cy="4008960"/>
          </a:xfrm>
          <a:prstGeom prst="rect">
            <a:avLst/>
          </a:prstGeom>
        </p:spPr>
      </p:sp>
      <p:sp>
        <p:nvSpPr>
          <p:cNvPr id="993" name="PlaceHolder 2"/>
          <p:cNvSpPr>
            <a:spLocks noGrp="1"/>
          </p:cNvSpPr>
          <p:nvPr>
            <p:ph type="body"/>
          </p:nvPr>
        </p:nvSpPr>
        <p:spPr>
          <a:xfrm>
            <a:off x="144000" y="4796640"/>
            <a:ext cx="6480000" cy="3600000"/>
          </a:xfrm>
          <a:prstGeom prst="rect">
            <a:avLst/>
          </a:prstGeom>
        </p:spPr>
        <p:txBody>
          <a:bodyPr/>
          <a:p>
            <a:pPr marL="216000" indent="-216000">
              <a:lnSpc>
                <a:spcPct val="100000"/>
              </a:lnSpc>
            </a:pPr>
            <a:r>
              <a:rPr b="0" lang="en-GB" sz="1300" spc="-1" strike="noStrike">
                <a:latin typeface="Arial"/>
              </a:rPr>
              <a:t>There are both practical and ethical issues involved in assessing the security of systems you do not own. Trying to break into computer systems that you do not own is illegal, even if you are doing it to test their security (Electronic Frontier Foundation, 2013). This is why it is best to use public information, so there will be no legal repercussions from the assessment.</a:t>
            </a:r>
            <a:endParaRPr b="0" lang="en-GB" sz="1300" spc="-1" strike="noStrike">
              <a:latin typeface="Arial"/>
            </a:endParaRPr>
          </a:p>
          <a:p>
            <a:pPr marL="216000" indent="-216000">
              <a:lnSpc>
                <a:spcPct val="100000"/>
              </a:lnSpc>
            </a:pPr>
            <a:r>
              <a:rPr b="0" lang="en-GB" sz="1300" spc="-1" strike="noStrike">
                <a:latin typeface="Arial"/>
              </a:rPr>
              <a:t>Simply asking for vulnerability information from a business partner may not be successful. This is considered highly confidential information and it could damage the company if it was inadvertently released. This is assuming the company has the information.</a:t>
            </a:r>
            <a:endParaRPr b="0" lang="en-GB" sz="1300" spc="-1" strike="noStrike">
              <a:latin typeface="Arial"/>
            </a:endParaRPr>
          </a:p>
          <a:p>
            <a:pPr marL="216000" indent="-216000">
              <a:lnSpc>
                <a:spcPct val="100000"/>
              </a:lnSpc>
            </a:pPr>
            <a:r>
              <a:rPr b="0" lang="en-GB" sz="1300" spc="-1" strike="noStrike">
                <a:latin typeface="Arial"/>
              </a:rPr>
              <a:t>Not all companies have a formal vulnerability management program even though they may have competent IT support. A small or even medium sized company may not have knowledgeable security staff to conduct the scan or the money to hire a consultant. Even companies with this information may just feel they don’t want to take the time to provide it.</a:t>
            </a:r>
            <a:endParaRPr b="0" lang="en-GB" sz="1300" spc="-1" strike="noStrike">
              <a:latin typeface="Arial"/>
            </a:endParaRPr>
          </a:p>
          <a:p>
            <a:pPr marL="216000" indent="-216000">
              <a:lnSpc>
                <a:spcPct val="100000"/>
              </a:lnSpc>
            </a:pPr>
            <a:r>
              <a:rPr b="0" lang="en-GB" sz="1300" spc="-1" strike="noStrike">
                <a:latin typeface="Arial"/>
              </a:rPr>
              <a:t>Doing an unannounced vulnerability scan of someone else’s perimeter is not a good way to either start or continue a business relationship. An intense scan can cause a website to crash or fill up available bandwidth. The increased traffic could even result in increased web hosting costs. When companies scan their own systems it is generally done during defined maintenance windows to avoid interfering with production systems. For example, IBM warns against scanning ports running HACMP services since this can cause a system crash (IBM 2008).</a:t>
            </a:r>
            <a:endParaRPr b="0" lang="en-GB" sz="1300" spc="-1" strike="noStrike">
              <a:latin typeface="Arial"/>
            </a:endParaRPr>
          </a:p>
        </p:txBody>
      </p:sp>
      <p:sp>
        <p:nvSpPr>
          <p:cNvPr id="994" name="TextShape 3"/>
          <p:cNvSpPr txBox="1"/>
          <p:nvPr/>
        </p:nvSpPr>
        <p:spPr>
          <a:xfrm>
            <a:off x="3884760" y="8685360"/>
            <a:ext cx="2971440" cy="458280"/>
          </a:xfrm>
          <a:prstGeom prst="rect">
            <a:avLst/>
          </a:prstGeom>
          <a:noFill/>
          <a:ln>
            <a:noFill/>
          </a:ln>
        </p:spPr>
        <p:txBody>
          <a:bodyPr anchor="b"/>
          <a:p>
            <a:pPr algn="r">
              <a:lnSpc>
                <a:spcPct val="100000"/>
              </a:lnSpc>
            </a:pPr>
            <a:fld id="{96C8CA99-B513-4764-9228-C2F138FDBCAB}"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9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6" name="PlaceHolder 1"/>
          <p:cNvSpPr>
            <a:spLocks noGrp="1"/>
          </p:cNvSpPr>
          <p:nvPr>
            <p:ph type="sldImg"/>
          </p:nvPr>
        </p:nvSpPr>
        <p:spPr>
          <a:xfrm>
            <a:off x="216360" y="524520"/>
            <a:ext cx="7126920" cy="4008960"/>
          </a:xfrm>
          <a:prstGeom prst="rect">
            <a:avLst/>
          </a:prstGeom>
        </p:spPr>
      </p:sp>
      <p:sp>
        <p:nvSpPr>
          <p:cNvPr id="997" name="PlaceHolder 2"/>
          <p:cNvSpPr>
            <a:spLocks noGrp="1"/>
          </p:cNvSpPr>
          <p:nvPr>
            <p:ph type="body"/>
          </p:nvPr>
        </p:nvSpPr>
        <p:spPr>
          <a:xfrm>
            <a:off x="288000" y="4904640"/>
            <a:ext cx="6336000" cy="3600000"/>
          </a:xfrm>
          <a:prstGeom prst="rect">
            <a:avLst/>
          </a:prstGeom>
        </p:spPr>
        <p:txBody>
          <a:bodyPr/>
          <a:p>
            <a:pPr marL="216000" indent="-216000">
              <a:lnSpc>
                <a:spcPct val="100000"/>
              </a:lnSpc>
            </a:pPr>
            <a:r>
              <a:rPr b="0" lang="en-GB" sz="1050" spc="-1" strike="noStrike" u="sng">
                <a:uFillTx/>
                <a:latin typeface="Arial"/>
              </a:rPr>
              <a:t>Associations</a:t>
            </a:r>
            <a:r>
              <a:rPr b="0" lang="en-GB" sz="1050" spc="-1" strike="noStrike">
                <a:latin typeface="Arial"/>
              </a:rPr>
              <a:t>: Professional associations are useful sources for information. To obtain information from them may require association membership. Generally, a membership fee is required to participate. In turn, relevant industry information is available to its members. Limited company-related information may also be available. Information brokers: These brokers are individuals, organizations, or companies that collect and sell information. They may specialize in specific types of information (e.g., financial, political). They have many sources for the information they gather, sort, and make available to their customers for a price.</a:t>
            </a:r>
            <a:endParaRPr b="0" lang="en-GB" sz="1050" spc="-1" strike="noStrike">
              <a:latin typeface="Arial"/>
            </a:endParaRPr>
          </a:p>
          <a:p>
            <a:pPr marL="216000" indent="-216000">
              <a:lnSpc>
                <a:spcPct val="100000"/>
              </a:lnSpc>
            </a:pPr>
            <a:r>
              <a:rPr b="0" lang="en-GB" sz="1050" spc="-1" strike="noStrike" u="sng">
                <a:uFillTx/>
                <a:latin typeface="Arial"/>
              </a:rPr>
              <a:t>Service providers</a:t>
            </a:r>
            <a:r>
              <a:rPr b="0" lang="en-GB" sz="1050" spc="-1" strike="noStrike">
                <a:latin typeface="Arial"/>
              </a:rPr>
              <a:t>: Companies that conduct investigations and perform due diligence work are also information service providers. The information that they provide is gathered from many sources to include assessments made of specific organizations through their investigation process.</a:t>
            </a:r>
            <a:endParaRPr b="0" lang="en-GB" sz="1050" spc="-1" strike="noStrike">
              <a:latin typeface="Arial"/>
            </a:endParaRPr>
          </a:p>
          <a:p>
            <a:pPr marL="216000" indent="-216000">
              <a:lnSpc>
                <a:spcPct val="100000"/>
              </a:lnSpc>
            </a:pPr>
            <a:r>
              <a:rPr b="0" lang="en-GB" sz="1050" spc="-1" strike="noStrike" u="sng">
                <a:uFillTx/>
                <a:latin typeface="Arial"/>
              </a:rPr>
              <a:t>Public sources</a:t>
            </a:r>
            <a:r>
              <a:rPr b="0" lang="en-GB" sz="1050" spc="-1" strike="noStrike">
                <a:latin typeface="Arial"/>
              </a:rPr>
              <a:t>: These sources are available to anyone and are essentially free or at very low cost. Public libraries, news media, and the Internet all possess and make available a wide variety of business, economic, political, legal, and cultural information, which may be useful in learning about another company, business, market segment, or nation’s economy.</a:t>
            </a:r>
            <a:endParaRPr b="0" lang="en-GB" sz="1050" spc="-1" strike="noStrike">
              <a:latin typeface="Arial"/>
            </a:endParaRPr>
          </a:p>
          <a:p>
            <a:pPr marL="216000" indent="-216000">
              <a:lnSpc>
                <a:spcPct val="100000"/>
              </a:lnSpc>
            </a:pPr>
            <a:r>
              <a:rPr b="0" lang="en-GB" sz="1050" spc="-1" strike="noStrike" u="sng">
                <a:uFillTx/>
                <a:latin typeface="Arial"/>
              </a:rPr>
              <a:t>Job applicants</a:t>
            </a:r>
            <a:r>
              <a:rPr b="0" lang="en-GB" sz="1050" spc="-1" strike="noStrike">
                <a:latin typeface="Arial"/>
              </a:rPr>
              <a:t>: Job applicants are another potential source for gathering information that could be useful in developing intelligence. </a:t>
            </a:r>
            <a:endParaRPr b="0" lang="en-GB" sz="1050" spc="-1" strike="noStrike">
              <a:latin typeface="Arial"/>
            </a:endParaRPr>
          </a:p>
          <a:p>
            <a:pPr marL="216000" indent="-216000">
              <a:lnSpc>
                <a:spcPct val="100000"/>
              </a:lnSpc>
            </a:pPr>
            <a:r>
              <a:rPr b="0" lang="en-GB" sz="1050" spc="-1" strike="noStrike">
                <a:latin typeface="Arial"/>
              </a:rPr>
              <a:t>Obtaining relevant information is best accomplished during the job interview process. During this process, a candidate is often willing to share information about what they have been working on in order to demonstrate their capabilities and potential value to a prospective employer. During the interview, candidates will do their best to sell their services, and in some cases that means sharing more information than they should. An important part of selling oneself to a prospective employer is to convince them you are the best person for the job. One way to accomplish this is to use examples of one’s role in the development of a new technology or new product. Again, caution should be exercised, and interviewees should be instructed by the interviewers that trade secrets and other proprietary types of information of former or current companies is not being solicited or wanted. </a:t>
            </a:r>
            <a:endParaRPr b="0" lang="en-GB" sz="1050" spc="-1" strike="noStrike">
              <a:latin typeface="Arial"/>
            </a:endParaRPr>
          </a:p>
        </p:txBody>
      </p:sp>
      <p:sp>
        <p:nvSpPr>
          <p:cNvPr id="998" name="TextShape 3"/>
          <p:cNvSpPr txBox="1"/>
          <p:nvPr/>
        </p:nvSpPr>
        <p:spPr>
          <a:xfrm>
            <a:off x="3884760" y="8685360"/>
            <a:ext cx="2971440" cy="458280"/>
          </a:xfrm>
          <a:prstGeom prst="rect">
            <a:avLst/>
          </a:prstGeom>
          <a:noFill/>
          <a:ln>
            <a:noFill/>
          </a:ln>
        </p:spPr>
        <p:txBody>
          <a:bodyPr anchor="b"/>
          <a:p>
            <a:pPr algn="r">
              <a:lnSpc>
                <a:spcPct val="100000"/>
              </a:lnSpc>
            </a:pPr>
            <a:fld id="{FDB3A139-3D3D-4E12-8AA1-4F27383204A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9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0" name="PlaceHolder 1"/>
          <p:cNvSpPr>
            <a:spLocks noGrp="1"/>
          </p:cNvSpPr>
          <p:nvPr>
            <p:ph type="sldImg"/>
          </p:nvPr>
        </p:nvSpPr>
        <p:spPr>
          <a:xfrm>
            <a:off x="216360" y="812520"/>
            <a:ext cx="7126920" cy="4008960"/>
          </a:xfrm>
          <a:prstGeom prst="rect">
            <a:avLst/>
          </a:prstGeom>
        </p:spPr>
      </p:sp>
      <p:sp>
        <p:nvSpPr>
          <p:cNvPr id="1001" name="PlaceHolder 2"/>
          <p:cNvSpPr>
            <a:spLocks noGrp="1"/>
          </p:cNvSpPr>
          <p:nvPr>
            <p:ph type="body"/>
          </p:nvPr>
        </p:nvSpPr>
        <p:spPr>
          <a:xfrm>
            <a:off x="685800" y="4976640"/>
            <a:ext cx="5486040" cy="3600000"/>
          </a:xfrm>
          <a:prstGeom prst="rect">
            <a:avLst/>
          </a:prstGeom>
        </p:spPr>
        <p:txBody>
          <a:bodyPr/>
          <a:p>
            <a:pPr marL="216000" indent="-216000">
              <a:lnSpc>
                <a:spcPct val="100000"/>
              </a:lnSpc>
            </a:pPr>
            <a:r>
              <a:rPr b="0" lang="en-GB" sz="2000" spc="-1" strike="noStrike">
                <a:latin typeface="Arial"/>
              </a:rPr>
              <a:t>If you are part of the deal’s team</a:t>
            </a:r>
            <a:endParaRPr b="0" lang="en-GB" sz="2000" spc="-1" strike="noStrike">
              <a:latin typeface="Arial"/>
            </a:endParaRPr>
          </a:p>
          <a:p>
            <a:pPr marL="216000" indent="-216000">
              <a:lnSpc>
                <a:spcPct val="100000"/>
              </a:lnSpc>
            </a:pPr>
            <a:r>
              <a:rPr b="0" lang="en-GB" sz="2000" spc="-1" strike="noStrike">
                <a:latin typeface="Arial"/>
              </a:rPr>
              <a:t>Use of a software from a third party firm (e.g. Deloitte D-Rooms)</a:t>
            </a:r>
            <a:endParaRPr b="0" lang="en-GB" sz="2000" spc="-1" strike="noStrike">
              <a:latin typeface="Arial"/>
            </a:endParaRPr>
          </a:p>
          <a:p>
            <a:pPr marL="216000" indent="-216000">
              <a:lnSpc>
                <a:spcPct val="100000"/>
              </a:lnSpc>
            </a:pPr>
            <a:r>
              <a:rPr b="0" lang="en-GB" sz="2000" spc="-1" strike="noStrike">
                <a:latin typeface="Arial"/>
              </a:rPr>
              <a:t>Asset inventory and technologies used are derived from end-of-year taxes’ books (inventory and depreciation)</a:t>
            </a:r>
            <a:endParaRPr b="0" lang="en-GB" sz="2000" spc="-1" strike="noStrike">
              <a:latin typeface="Arial"/>
            </a:endParaRPr>
          </a:p>
        </p:txBody>
      </p:sp>
      <p:sp>
        <p:nvSpPr>
          <p:cNvPr id="1002" name="TextShape 3"/>
          <p:cNvSpPr txBox="1"/>
          <p:nvPr/>
        </p:nvSpPr>
        <p:spPr>
          <a:xfrm>
            <a:off x="3884760" y="8685360"/>
            <a:ext cx="2971440" cy="458280"/>
          </a:xfrm>
          <a:prstGeom prst="rect">
            <a:avLst/>
          </a:prstGeom>
          <a:noFill/>
          <a:ln>
            <a:noFill/>
          </a:ln>
        </p:spPr>
        <p:txBody>
          <a:bodyPr anchor="b"/>
          <a:p>
            <a:pPr algn="r">
              <a:lnSpc>
                <a:spcPct val="100000"/>
              </a:lnSpc>
            </a:pPr>
            <a:fld id="{1E90DA68-F7C3-44F4-84CE-363B160AC457}"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0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4" name="PlaceHolder 1"/>
          <p:cNvSpPr>
            <a:spLocks noGrp="1"/>
          </p:cNvSpPr>
          <p:nvPr>
            <p:ph type="sldImg"/>
          </p:nvPr>
        </p:nvSpPr>
        <p:spPr>
          <a:xfrm>
            <a:off x="216360" y="524520"/>
            <a:ext cx="7126920" cy="4008960"/>
          </a:xfrm>
          <a:prstGeom prst="rect">
            <a:avLst/>
          </a:prstGeom>
        </p:spPr>
      </p:sp>
      <p:sp>
        <p:nvSpPr>
          <p:cNvPr id="1005" name="PlaceHolder 2"/>
          <p:cNvSpPr>
            <a:spLocks noGrp="1"/>
          </p:cNvSpPr>
          <p:nvPr>
            <p:ph type="body"/>
          </p:nvPr>
        </p:nvSpPr>
        <p:spPr>
          <a:xfrm>
            <a:off x="288000" y="4904640"/>
            <a:ext cx="6336000" cy="3600000"/>
          </a:xfrm>
          <a:prstGeom prst="rect">
            <a:avLst/>
          </a:prstGeom>
        </p:spPr>
        <p:txBody>
          <a:bodyPr/>
          <a:p>
            <a:pPr marL="216000" indent="-216000">
              <a:lnSpc>
                <a:spcPct val="100000"/>
              </a:lnSpc>
            </a:pPr>
            <a:r>
              <a:rPr b="0" lang="en-GB" sz="1050" spc="-1" strike="noStrike" u="sng">
                <a:uFillTx/>
                <a:latin typeface="Arial"/>
              </a:rPr>
              <a:t>Associations</a:t>
            </a:r>
            <a:r>
              <a:rPr b="0" lang="en-GB" sz="1050" spc="-1" strike="noStrike">
                <a:latin typeface="Arial"/>
              </a:rPr>
              <a:t>: Professional associations are useful sources for information. To obtain information from them may require association membership. Generally, a membership fee is required to participate. In turn, relevant industry information is available to its members. Limited company-related information may also be available. Information brokers: These brokers are individuals, organizations, or companies that collect and sell information. They may specialize in specific types of information (e.g., financial, political). They have many sources for the information they gather, sort, and make available to their customers for a price.</a:t>
            </a:r>
            <a:endParaRPr b="0" lang="en-GB" sz="1050" spc="-1" strike="noStrike">
              <a:latin typeface="Arial"/>
            </a:endParaRPr>
          </a:p>
          <a:p>
            <a:pPr marL="216000" indent="-216000">
              <a:lnSpc>
                <a:spcPct val="100000"/>
              </a:lnSpc>
            </a:pPr>
            <a:r>
              <a:rPr b="0" lang="en-GB" sz="1050" spc="-1" strike="noStrike" u="sng">
                <a:uFillTx/>
                <a:latin typeface="Arial"/>
              </a:rPr>
              <a:t>Service providers</a:t>
            </a:r>
            <a:r>
              <a:rPr b="0" lang="en-GB" sz="1050" spc="-1" strike="noStrike">
                <a:latin typeface="Arial"/>
              </a:rPr>
              <a:t>: Companies that conduct investigations and perform due diligence work are also information service providers. The information that they provide is gathered from many sources to include assessments made of specific organizations through their investigation process.</a:t>
            </a:r>
            <a:endParaRPr b="0" lang="en-GB" sz="1050" spc="-1" strike="noStrike">
              <a:latin typeface="Arial"/>
            </a:endParaRPr>
          </a:p>
          <a:p>
            <a:pPr marL="216000" indent="-216000">
              <a:lnSpc>
                <a:spcPct val="100000"/>
              </a:lnSpc>
            </a:pPr>
            <a:r>
              <a:rPr b="0" lang="en-GB" sz="1050" spc="-1" strike="noStrike" u="sng">
                <a:uFillTx/>
                <a:latin typeface="Arial"/>
              </a:rPr>
              <a:t>Public sources</a:t>
            </a:r>
            <a:r>
              <a:rPr b="0" lang="en-GB" sz="1050" spc="-1" strike="noStrike">
                <a:latin typeface="Arial"/>
              </a:rPr>
              <a:t>: These sources are available to anyone and are essentially free or at very low cost. Public libraries, news media, and the Internet all possess and make available a wide variety of business, economic, political, legal, and cultural information, which may be useful in learning about another company, business, market segment, or nation’s economy.</a:t>
            </a:r>
            <a:endParaRPr b="0" lang="en-GB" sz="1050" spc="-1" strike="noStrike">
              <a:latin typeface="Arial"/>
            </a:endParaRPr>
          </a:p>
          <a:p>
            <a:pPr marL="216000" indent="-216000">
              <a:lnSpc>
                <a:spcPct val="100000"/>
              </a:lnSpc>
            </a:pPr>
            <a:r>
              <a:rPr b="0" lang="en-GB" sz="1050" spc="-1" strike="noStrike" u="sng">
                <a:uFillTx/>
                <a:latin typeface="Arial"/>
              </a:rPr>
              <a:t>Job applicants</a:t>
            </a:r>
            <a:r>
              <a:rPr b="0" lang="en-GB" sz="1050" spc="-1" strike="noStrike">
                <a:latin typeface="Arial"/>
              </a:rPr>
              <a:t>: Job applicants are another potential source for gathering information that could be useful in developing intelligence. </a:t>
            </a:r>
            <a:endParaRPr b="0" lang="en-GB" sz="1050" spc="-1" strike="noStrike">
              <a:latin typeface="Arial"/>
            </a:endParaRPr>
          </a:p>
          <a:p>
            <a:pPr marL="216000" indent="-216000">
              <a:lnSpc>
                <a:spcPct val="100000"/>
              </a:lnSpc>
            </a:pPr>
            <a:r>
              <a:rPr b="0" lang="en-GB" sz="1050" spc="-1" strike="noStrike">
                <a:latin typeface="Arial"/>
              </a:rPr>
              <a:t>Obtaining relevant information is best accomplished during the job interview process. During this process, a candidate is often willing to share information about what they have been working on in order to demonstrate their capabilities and potential value to a prospective employer. During the interview, candidates will do their best to sell their services, and in some cases that means sharing more information than they should. An important part of selling oneself to a prospective employer is to convince them you are the best person for the job. One way to accomplish this is to use examples of one’s role in the development of a new technology or new product. Again, caution should be exercised, and interviewees should be instructed by the interviewers that trade secrets and other proprietary types of information of former or current companies is not being solicited or wanted. </a:t>
            </a:r>
            <a:endParaRPr b="0" lang="en-GB" sz="1050" spc="-1" strike="noStrike">
              <a:latin typeface="Arial"/>
            </a:endParaRPr>
          </a:p>
        </p:txBody>
      </p:sp>
      <p:sp>
        <p:nvSpPr>
          <p:cNvPr id="1006" name="TextShape 3"/>
          <p:cNvSpPr txBox="1"/>
          <p:nvPr/>
        </p:nvSpPr>
        <p:spPr>
          <a:xfrm>
            <a:off x="3884760" y="8685360"/>
            <a:ext cx="2971440" cy="458280"/>
          </a:xfrm>
          <a:prstGeom prst="rect">
            <a:avLst/>
          </a:prstGeom>
          <a:noFill/>
          <a:ln>
            <a:noFill/>
          </a:ln>
        </p:spPr>
        <p:txBody>
          <a:bodyPr anchor="b"/>
          <a:p>
            <a:pPr algn="r">
              <a:lnSpc>
                <a:spcPct val="100000"/>
              </a:lnSpc>
            </a:pPr>
            <a:fld id="{2874D417-A16E-43AD-A07E-1454E8341FCE}"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0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216360" y="812520"/>
            <a:ext cx="7126920" cy="4008960"/>
          </a:xfrm>
          <a:prstGeom prst="rect">
            <a:avLst/>
          </a:prstGeom>
        </p:spPr>
      </p:sp>
      <p:sp>
        <p:nvSpPr>
          <p:cNvPr id="965" name="PlaceHolder 2"/>
          <p:cNvSpPr>
            <a:spLocks noGrp="1"/>
          </p:cNvSpPr>
          <p:nvPr>
            <p:ph type="body"/>
          </p:nvPr>
        </p:nvSpPr>
        <p:spPr>
          <a:xfrm>
            <a:off x="685800" y="5012640"/>
            <a:ext cx="5486040" cy="3600000"/>
          </a:xfrm>
          <a:prstGeom prst="rect">
            <a:avLst/>
          </a:prstGeom>
        </p:spPr>
        <p:txBody>
          <a:bodyPr/>
          <a:p>
            <a:pPr marL="322920" indent="-322560">
              <a:lnSpc>
                <a:spcPct val="100000"/>
              </a:lnSpc>
              <a:buClr>
                <a:srgbClr val="000000"/>
              </a:buClr>
              <a:buSzPct val="75000"/>
              <a:buFont typeface="Zapf Dingbats"/>
              <a:buChar char="➤"/>
            </a:pPr>
            <a:r>
              <a:rPr b="0" lang="en-GB" sz="2000" spc="-1" strike="noStrike">
                <a:latin typeface="Arial"/>
              </a:rPr>
              <a:t>Why does a merger or acquisition need security support?</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Aren’t mergers and acquisitions just ordinary business transactions?</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They seem to occur nearly every day, so what is so special about them that they require special security support, or any security support at all?</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What value does a security professional bring to a merger and acquisition team? </a:t>
            </a:r>
            <a:endParaRPr b="0" lang="en-GB" sz="2000" spc="-1" strike="noStrike">
              <a:latin typeface="Arial"/>
            </a:endParaRPr>
          </a:p>
        </p:txBody>
      </p:sp>
      <p:sp>
        <p:nvSpPr>
          <p:cNvPr id="966" name="TextShape 3"/>
          <p:cNvSpPr txBox="1"/>
          <p:nvPr/>
        </p:nvSpPr>
        <p:spPr>
          <a:xfrm>
            <a:off x="3884760" y="8685360"/>
            <a:ext cx="2971440" cy="458280"/>
          </a:xfrm>
          <a:prstGeom prst="rect">
            <a:avLst/>
          </a:prstGeom>
          <a:noFill/>
          <a:ln>
            <a:noFill/>
          </a:ln>
        </p:spPr>
        <p:txBody>
          <a:bodyPr anchor="b"/>
          <a:p>
            <a:pPr algn="r">
              <a:lnSpc>
                <a:spcPct val="100000"/>
              </a:lnSpc>
            </a:pPr>
            <a:fld id="{1FA44416-2BB7-40A3-93F6-D39994EA5081}"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6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8" name="PlaceHolder 1"/>
          <p:cNvSpPr>
            <a:spLocks noGrp="1"/>
          </p:cNvSpPr>
          <p:nvPr>
            <p:ph type="sldImg"/>
          </p:nvPr>
        </p:nvSpPr>
        <p:spPr>
          <a:xfrm>
            <a:off x="216360" y="812520"/>
            <a:ext cx="7126920" cy="4008960"/>
          </a:xfrm>
          <a:prstGeom prst="rect">
            <a:avLst/>
          </a:prstGeom>
        </p:spPr>
      </p:sp>
      <p:sp>
        <p:nvSpPr>
          <p:cNvPr id="1009" name="PlaceHolder 2"/>
          <p:cNvSpPr>
            <a:spLocks noGrp="1"/>
          </p:cNvSpPr>
          <p:nvPr>
            <p:ph type="body"/>
          </p:nvPr>
        </p:nvSpPr>
        <p:spPr>
          <a:xfrm>
            <a:off x="685800" y="4904640"/>
            <a:ext cx="5486040" cy="3600000"/>
          </a:xfrm>
          <a:prstGeom prst="rect">
            <a:avLst/>
          </a:prstGeom>
        </p:spPr>
        <p:txBody>
          <a:bodyPr/>
          <a:p>
            <a:pPr marL="216000" indent="-216000">
              <a:lnSpc>
                <a:spcPct val="100000"/>
              </a:lnSpc>
            </a:pPr>
            <a:r>
              <a:rPr b="0" lang="en-GB" sz="2000" spc="-1" strike="noStrike" u="sng">
                <a:uFillTx/>
                <a:latin typeface="Arial"/>
              </a:rPr>
              <a:t>Security</a:t>
            </a:r>
            <a:r>
              <a:rPr b="0" lang="en-GB" sz="2000" spc="-1" strike="noStrike">
                <a:latin typeface="Arial"/>
              </a:rPr>
              <a:t>: risks may be due to insufficient policy controls that need to be addressed with a remediation (e.g. Terminal Servers opened on the Internet, patch management not following best practices, etc.)</a:t>
            </a:r>
            <a:endParaRPr b="0" lang="en-GB" sz="2000" spc="-1" strike="noStrike">
              <a:latin typeface="Arial"/>
            </a:endParaRPr>
          </a:p>
        </p:txBody>
      </p:sp>
      <p:sp>
        <p:nvSpPr>
          <p:cNvPr id="1010" name="TextShape 3"/>
          <p:cNvSpPr txBox="1"/>
          <p:nvPr/>
        </p:nvSpPr>
        <p:spPr>
          <a:xfrm>
            <a:off x="3884760" y="8685360"/>
            <a:ext cx="2971440" cy="458280"/>
          </a:xfrm>
          <a:prstGeom prst="rect">
            <a:avLst/>
          </a:prstGeom>
          <a:noFill/>
          <a:ln>
            <a:noFill/>
          </a:ln>
        </p:spPr>
        <p:txBody>
          <a:bodyPr anchor="b"/>
          <a:p>
            <a:pPr algn="r">
              <a:lnSpc>
                <a:spcPct val="100000"/>
              </a:lnSpc>
            </a:pPr>
            <a:fld id="{ED1065C8-206D-4072-B587-2951D37CC1CE}"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1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2" name="PlaceHolder 1"/>
          <p:cNvSpPr>
            <a:spLocks noGrp="1"/>
          </p:cNvSpPr>
          <p:nvPr>
            <p:ph type="sldImg"/>
          </p:nvPr>
        </p:nvSpPr>
        <p:spPr>
          <a:xfrm>
            <a:off x="216360" y="812520"/>
            <a:ext cx="7126920" cy="4008960"/>
          </a:xfrm>
          <a:prstGeom prst="rect">
            <a:avLst/>
          </a:prstGeom>
        </p:spPr>
      </p:sp>
      <p:sp>
        <p:nvSpPr>
          <p:cNvPr id="101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This phase of the acquisition is probably already happening “in clear sight” that is, the basic risk assessment has been performed and the acquisition is public news.  In this phase, information completeness is paramount.</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After this first assessment is complete, through an evaluation of the existing environment the ATEAM will have to propose an Integration Plan.  The integration plan requires specific budgeting for the necessary infrastructure services to be integrated or replaced, as well as business processes and systems, and timing.</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The Integration Plan includes three sections:</a:t>
            </a:r>
            <a:endParaRPr b="0" lang="en-GB" sz="2000" spc="-1" strike="noStrike">
              <a:latin typeface="Arial"/>
            </a:endParaRPr>
          </a:p>
          <a:p>
            <a:pPr marL="216000" indent="-216000">
              <a:lnSpc>
                <a:spcPct val="100000"/>
              </a:lnSpc>
            </a:pPr>
            <a:r>
              <a:rPr b="0" lang="en-GB" sz="2000" spc="-1" strike="noStrike" u="sng">
                <a:uFillTx/>
                <a:latin typeface="Arial"/>
              </a:rPr>
              <a:t>Technical integration</a:t>
            </a:r>
            <a:r>
              <a:rPr b="0" lang="en-GB" sz="2000" spc="-1" strike="noStrike">
                <a:latin typeface="Arial"/>
              </a:rPr>
              <a:t>: this includes LAN/WAN, voice, client computing, PC hardware, productivity applications, data centers and hosting, engineering tools, backup solution, printing, video and telephony, and other infrastructure services.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Business processes and systems</a:t>
            </a:r>
            <a:r>
              <a:rPr b="0" lang="en-GB" sz="2000" spc="-1" strike="noStrike">
                <a:latin typeface="Arial"/>
              </a:rPr>
              <a:t>:  evaluate existing business processes and systems, working with business owners to identify process changes and facilitate process and system changes to enable business functions.  Business functions include IT support for hardware and software, engineering, manufacturing, HR including new hires and leavers’ processes, sales, manufacturing, internal and external web, finance, customer services, business-to-business and suppliers management, and so on.</a:t>
            </a:r>
            <a:endParaRPr b="0" lang="en-GB" sz="2000" spc="-1" strike="noStrike">
              <a:latin typeface="Arial"/>
            </a:endParaRPr>
          </a:p>
          <a:p>
            <a:pPr marL="216000" indent="-216000">
              <a:lnSpc>
                <a:spcPct val="100000"/>
              </a:lnSpc>
            </a:pPr>
            <a:r>
              <a:rPr b="0" lang="en-GB" sz="2000" spc="-1" strike="noStrike" u="sng">
                <a:uFillTx/>
                <a:latin typeface="Arial"/>
              </a:rPr>
              <a:t>Timing</a:t>
            </a:r>
            <a:r>
              <a:rPr b="0" lang="en-GB" sz="2000" spc="-1" strike="noStrike">
                <a:latin typeface="Arial"/>
              </a:rPr>
              <a:t>: negotiate for agreement on the overall plan and timing, aiming for an overall agreement between all affected parties must be reached on how and when the Integration Plan will be implemented.  Primary stakeholders include us, Target and ATEAM members and/or virtual teams involved in the acquisition.</a:t>
            </a:r>
            <a:endParaRPr b="0" lang="en-GB" sz="2000" spc="-1" strike="noStrike">
              <a:latin typeface="Arial"/>
            </a:endParaRPr>
          </a:p>
        </p:txBody>
      </p:sp>
      <p:sp>
        <p:nvSpPr>
          <p:cNvPr id="1014" name="TextShape 3"/>
          <p:cNvSpPr txBox="1"/>
          <p:nvPr/>
        </p:nvSpPr>
        <p:spPr>
          <a:xfrm>
            <a:off x="3884760" y="8685360"/>
            <a:ext cx="2971440" cy="458280"/>
          </a:xfrm>
          <a:prstGeom prst="rect">
            <a:avLst/>
          </a:prstGeom>
          <a:noFill/>
          <a:ln>
            <a:noFill/>
          </a:ln>
        </p:spPr>
        <p:txBody>
          <a:bodyPr anchor="b"/>
          <a:p>
            <a:pPr algn="r">
              <a:lnSpc>
                <a:spcPct val="100000"/>
              </a:lnSpc>
            </a:pPr>
            <a:fld id="{D073B7C9-88CF-4616-BABE-FB15D93F3B93}"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1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6" name="PlaceHolder 1"/>
          <p:cNvSpPr>
            <a:spLocks noGrp="1"/>
          </p:cNvSpPr>
          <p:nvPr>
            <p:ph type="sldImg"/>
          </p:nvPr>
        </p:nvSpPr>
        <p:spPr>
          <a:xfrm>
            <a:off x="216360" y="812520"/>
            <a:ext cx="7126920" cy="4008960"/>
          </a:xfrm>
          <a:prstGeom prst="rect">
            <a:avLst/>
          </a:prstGeom>
        </p:spPr>
      </p:sp>
      <p:sp>
        <p:nvSpPr>
          <p:cNvPr id="1017" name="PlaceHolder 2"/>
          <p:cNvSpPr>
            <a:spLocks noGrp="1"/>
          </p:cNvSpPr>
          <p:nvPr>
            <p:ph type="body"/>
          </p:nvPr>
        </p:nvSpPr>
        <p:spPr>
          <a:xfrm>
            <a:off x="685800" y="4400640"/>
            <a:ext cx="5486040" cy="3600000"/>
          </a:xfrm>
          <a:prstGeom prst="rect">
            <a:avLst/>
          </a:prstGeom>
        </p:spPr>
        <p:txBody>
          <a:bodyPr/>
          <a:p>
            <a:pPr marL="322920" indent="-322560">
              <a:lnSpc>
                <a:spcPct val="100000"/>
              </a:lnSpc>
              <a:buClr>
                <a:srgbClr val="000000"/>
              </a:buClr>
              <a:buSzPct val="75000"/>
              <a:buFont typeface="Zapf Dingbats"/>
              <a:buChar char="➤"/>
            </a:pPr>
            <a:r>
              <a:rPr b="0" lang="en-GB" sz="2000" spc="-1" strike="noStrike">
                <a:latin typeface="Arial"/>
              </a:rPr>
              <a:t>Resources, staffing, processes, and systems are combined</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Business processes are as much as possible leveled</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IT tools are unified</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 Target company has assumed a comparable or the same security posture as the acquiring company</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Differences in processes and IT Security posture, as well as “misses” from the Integration Plan, are documented and signed off by key stakeholders (leadership, executives, CISO)</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 agreed-upon designs are implemented, and operations — including Cyber Security – are turned over to standard support</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Weekly or recurring meetings can be setup to assess integration phases are carried out as expected, and do follow IT Security best practices</a:t>
            </a:r>
            <a:endParaRPr b="0" lang="en-GB" sz="2000" spc="-1" strike="noStrike">
              <a:latin typeface="Arial"/>
            </a:endParaRPr>
          </a:p>
        </p:txBody>
      </p:sp>
      <p:sp>
        <p:nvSpPr>
          <p:cNvPr id="1018" name="TextShape 3"/>
          <p:cNvSpPr txBox="1"/>
          <p:nvPr/>
        </p:nvSpPr>
        <p:spPr>
          <a:xfrm>
            <a:off x="3884760" y="8685360"/>
            <a:ext cx="2971440" cy="458280"/>
          </a:xfrm>
          <a:prstGeom prst="rect">
            <a:avLst/>
          </a:prstGeom>
          <a:noFill/>
          <a:ln>
            <a:noFill/>
          </a:ln>
        </p:spPr>
        <p:txBody>
          <a:bodyPr anchor="b"/>
          <a:p>
            <a:pPr algn="r">
              <a:lnSpc>
                <a:spcPct val="100000"/>
              </a:lnSpc>
            </a:pPr>
            <a:fld id="{5091CBBA-9F90-42C2-B654-3AC5B44277EA}"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1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0" name="PlaceHolder 1"/>
          <p:cNvSpPr>
            <a:spLocks noGrp="1"/>
          </p:cNvSpPr>
          <p:nvPr>
            <p:ph type="sldImg"/>
          </p:nvPr>
        </p:nvSpPr>
        <p:spPr>
          <a:xfrm>
            <a:off x="216360" y="452520"/>
            <a:ext cx="7126920" cy="4008960"/>
          </a:xfrm>
          <a:prstGeom prst="rect">
            <a:avLst/>
          </a:prstGeom>
        </p:spPr>
      </p:sp>
      <p:sp>
        <p:nvSpPr>
          <p:cNvPr id="1021" name="PlaceHolder 2"/>
          <p:cNvSpPr>
            <a:spLocks noGrp="1"/>
          </p:cNvSpPr>
          <p:nvPr>
            <p:ph type="body"/>
          </p:nvPr>
        </p:nvSpPr>
        <p:spPr>
          <a:xfrm>
            <a:off x="288000" y="4472640"/>
            <a:ext cx="6336000" cy="3600000"/>
          </a:xfrm>
          <a:prstGeom prst="rect">
            <a:avLst/>
          </a:prstGeom>
        </p:spPr>
        <p:txBody>
          <a:bodyPr/>
          <a:p>
            <a:pPr marL="216000" indent="-216000">
              <a:lnSpc>
                <a:spcPct val="100000"/>
              </a:lnSpc>
            </a:pPr>
            <a:r>
              <a:rPr b="0" lang="en-GB" sz="1200" spc="-1" strike="noStrike" u="sng">
                <a:uFillTx/>
                <a:latin typeface="Arial"/>
              </a:rPr>
              <a:t>Protecting the effort itself</a:t>
            </a:r>
            <a:r>
              <a:rPr b="0" lang="en-GB" sz="1200" spc="-1" strike="noStrike">
                <a:latin typeface="Arial"/>
              </a:rPr>
              <a:t>: Security measures are applied to the merger or acquisition effort to ensure that it is properly protected. That includes the implementation of measures to protect the confidentiality of the effort and its people, information, and physical assets.</a:t>
            </a:r>
            <a:endParaRPr b="0" lang="en-GB" sz="1200" spc="-1" strike="noStrike">
              <a:latin typeface="Arial"/>
            </a:endParaRPr>
          </a:p>
          <a:p>
            <a:pPr marL="216000" indent="-216000">
              <a:lnSpc>
                <a:spcPct val="100000"/>
              </a:lnSpc>
            </a:pPr>
            <a:r>
              <a:rPr b="0" lang="en-GB" sz="1200" spc="-1" strike="noStrike" u="sng">
                <a:uFillTx/>
                <a:latin typeface="Arial"/>
              </a:rPr>
              <a:t>Confidentiality of the total effort</a:t>
            </a:r>
            <a:r>
              <a:rPr b="0" lang="en-GB" sz="1200" spc="-1" strike="noStrike">
                <a:latin typeface="Arial"/>
              </a:rPr>
              <a:t>: For competitive reasons, it may be necessary to keep the existence of the effort unknown to all but the merger or acquisition team itself. At some point in time, all mergers and acquisitions become known, but that occurrence must be controlled, deliberate, and approved by executive management. It must not be accidental or happenstance.</a:t>
            </a:r>
            <a:endParaRPr b="0" lang="en-GB" sz="1200" spc="-1" strike="noStrike">
              <a:latin typeface="Arial"/>
            </a:endParaRPr>
          </a:p>
          <a:p>
            <a:pPr marL="216000" indent="-216000">
              <a:lnSpc>
                <a:spcPct val="100000"/>
              </a:lnSpc>
            </a:pPr>
            <a:r>
              <a:rPr b="0" lang="en-GB" sz="1200" spc="-1" strike="noStrike" u="sng">
                <a:uFillTx/>
                <a:latin typeface="Arial"/>
              </a:rPr>
              <a:t>Confidentiality of the team’s work must be maintained</a:t>
            </a:r>
            <a:r>
              <a:rPr b="0" lang="en-GB" sz="1200" spc="-1" strike="noStrike">
                <a:latin typeface="Arial"/>
              </a:rPr>
              <a:t>: Specific strategies, plans, processes, analysis, and assessments must not be revealed to people outside the team without the expressed permission of team leadership, or another in the executive management chain. Unauthorized releases may compromise or harm the effort.  An unauthorized release of information may allow a competitor to gain information of value at little or no cost to itself.</a:t>
            </a:r>
            <a:endParaRPr b="0" lang="en-GB" sz="1200" spc="-1" strike="noStrike">
              <a:latin typeface="Arial"/>
            </a:endParaRPr>
          </a:p>
          <a:p>
            <a:pPr marL="216000" indent="-216000">
              <a:lnSpc>
                <a:spcPct val="100000"/>
              </a:lnSpc>
            </a:pPr>
            <a:r>
              <a:rPr b="0" lang="en-GB" sz="1200" spc="-1" strike="noStrike" u="sng">
                <a:uFillTx/>
                <a:latin typeface="Arial"/>
              </a:rPr>
              <a:t>Evaluating the security condition of the target company</a:t>
            </a:r>
            <a:r>
              <a:rPr b="0" lang="en-GB" sz="1200" spc="-1" strike="noStrike">
                <a:latin typeface="Arial"/>
              </a:rPr>
              <a:t>: The security manager is charged with assessing the security condition of the target company. Ideally, the security manager conducts a security audit of the target company’s security program and overall security condition, which becomes part of the total team’s assessment. Any issues identified are given consideration in terms of their effect on closing the deal.  Unless severe security problems exist, security issues generally never break the merger or acquisition (deal). However, security problems or a substandard company security program can impact the value of the deal. Anything that may affect the value of the deal must be given serious consideration. Failure to do so is something less than a proper due-diligence effort.</a:t>
            </a:r>
            <a:endParaRPr b="0" lang="en-GB" sz="1200" spc="-1" strike="noStrike">
              <a:latin typeface="Arial"/>
            </a:endParaRPr>
          </a:p>
          <a:p>
            <a:pPr marL="216000" indent="-216000">
              <a:lnSpc>
                <a:spcPct val="100000"/>
              </a:lnSpc>
            </a:pPr>
            <a:endParaRPr b="0" lang="en-GB" sz="1200" spc="-1" strike="noStrike">
              <a:latin typeface="Arial"/>
            </a:endParaRPr>
          </a:p>
        </p:txBody>
      </p:sp>
      <p:sp>
        <p:nvSpPr>
          <p:cNvPr id="1022" name="TextShape 3"/>
          <p:cNvSpPr txBox="1"/>
          <p:nvPr/>
        </p:nvSpPr>
        <p:spPr>
          <a:xfrm>
            <a:off x="3884760" y="8685360"/>
            <a:ext cx="2971440" cy="458280"/>
          </a:xfrm>
          <a:prstGeom prst="rect">
            <a:avLst/>
          </a:prstGeom>
          <a:noFill/>
          <a:ln>
            <a:noFill/>
          </a:ln>
        </p:spPr>
        <p:txBody>
          <a:bodyPr anchor="b"/>
          <a:p>
            <a:pPr algn="r">
              <a:lnSpc>
                <a:spcPct val="100000"/>
              </a:lnSpc>
            </a:pPr>
            <a:fld id="{03F1FB9F-4EA2-4054-B082-A595DC1F801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2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4" name="PlaceHolder 1"/>
          <p:cNvSpPr>
            <a:spLocks noGrp="1"/>
          </p:cNvSpPr>
          <p:nvPr>
            <p:ph type="sldImg"/>
          </p:nvPr>
        </p:nvSpPr>
        <p:spPr>
          <a:xfrm>
            <a:off x="216360" y="452520"/>
            <a:ext cx="7126920" cy="4008960"/>
          </a:xfrm>
          <a:prstGeom prst="rect">
            <a:avLst/>
          </a:prstGeom>
        </p:spPr>
      </p:sp>
      <p:sp>
        <p:nvSpPr>
          <p:cNvPr id="1025" name="PlaceHolder 2"/>
          <p:cNvSpPr>
            <a:spLocks noGrp="1"/>
          </p:cNvSpPr>
          <p:nvPr>
            <p:ph type="body"/>
          </p:nvPr>
        </p:nvSpPr>
        <p:spPr>
          <a:xfrm>
            <a:off x="288000" y="4400640"/>
            <a:ext cx="6336000" cy="3600000"/>
          </a:xfrm>
          <a:prstGeom prst="rect">
            <a:avLst/>
          </a:prstGeom>
        </p:spPr>
        <p:txBody>
          <a:bodyPr/>
          <a:p>
            <a:pPr marL="216000" indent="-216000">
              <a:lnSpc>
                <a:spcPct val="100000"/>
              </a:lnSpc>
            </a:pPr>
            <a:r>
              <a:rPr b="0" lang="en-GB" sz="1000" spc="-1" strike="noStrike" u="sng">
                <a:uFillTx/>
                <a:latin typeface="Arial"/>
              </a:rPr>
              <a:t>Providing subject matter expertise</a:t>
            </a:r>
            <a:r>
              <a:rPr b="0" lang="en-GB" sz="1000" spc="-1" strike="noStrike">
                <a:latin typeface="Arial"/>
              </a:rPr>
              <a:t>: The security manager or professional serves as a member of the team and provides guidance, direction, and consultation on all security-related issues and concerns.</a:t>
            </a:r>
            <a:endParaRPr b="0" lang="en-GB" sz="1000" spc="-1" strike="noStrike">
              <a:latin typeface="Arial"/>
            </a:endParaRPr>
          </a:p>
          <a:p>
            <a:pPr marL="216000" indent="-216000">
              <a:lnSpc>
                <a:spcPct val="100000"/>
              </a:lnSpc>
            </a:pPr>
            <a:r>
              <a:rPr b="0" lang="en-GB" sz="1000" spc="-1" strike="noStrike" u="sng">
                <a:uFillTx/>
                <a:latin typeface="Arial"/>
              </a:rPr>
              <a:t>Identify Security Requirements for the New Company </a:t>
            </a:r>
            <a:endParaRPr b="0" lang="en-GB" sz="1000" spc="-1" strike="noStrike">
              <a:latin typeface="Arial"/>
            </a:endParaRPr>
          </a:p>
          <a:p>
            <a:pPr marL="216000" indent="-216000">
              <a:lnSpc>
                <a:spcPct val="100000"/>
              </a:lnSpc>
            </a:pPr>
            <a:r>
              <a:rPr b="0" lang="en-GB" sz="1000" spc="-1" strike="noStrike">
                <a:latin typeface="Arial"/>
              </a:rPr>
              <a:t>The combination of two companies into a single larger company changes that company in many ways. Those changes should be anticipated and evaluated in terms of future security requirements. Some of the security needs of the newly created company may be driven by the security condition of the two companies coming together. Any security problems or vulnerabilities identified during the assessment phase will require attention during the integration phase. Understanding the impact of security problems and vulnerabilities early on will allow more time for planning and development of mitigation measures. In some cases when two companies come together, it may not be practical to simply impose the security practices of the acquiring company on the new company. The structure and operations of the new company may be so different from either heritage company that the overall security needs and requirements for the newly combined company may now differ significantly. If this is the case, much work will be needed in assessing and understanding those needs and developing procedures and practices to support them.</a:t>
            </a:r>
            <a:endParaRPr b="0" lang="en-GB" sz="1000" spc="-1" strike="noStrike">
              <a:latin typeface="Arial"/>
            </a:endParaRPr>
          </a:p>
          <a:p>
            <a:pPr marL="216000" indent="-216000">
              <a:lnSpc>
                <a:spcPct val="100000"/>
              </a:lnSpc>
            </a:pPr>
            <a:r>
              <a:rPr b="0" lang="en-GB" sz="1000" spc="-1" strike="noStrike" u="sng">
                <a:uFillTx/>
                <a:latin typeface="Arial"/>
              </a:rPr>
              <a:t>Controlling Rumors </a:t>
            </a:r>
            <a:endParaRPr b="0" lang="en-GB" sz="1000" spc="-1" strike="noStrike">
              <a:latin typeface="Arial"/>
            </a:endParaRPr>
          </a:p>
          <a:p>
            <a:pPr marL="216000" indent="-216000">
              <a:lnSpc>
                <a:spcPct val="100000"/>
              </a:lnSpc>
            </a:pPr>
            <a:r>
              <a:rPr b="0" lang="en-GB" sz="1000" spc="-1" strike="noStrike">
                <a:latin typeface="Arial"/>
              </a:rPr>
              <a:t>Preventing rumors is impossible. Limiting and controlling them are possible. Frequent, open, structured, honest, and planned communications will cut down on the development and spreading of rumors.</a:t>
            </a:r>
            <a:endParaRPr b="0" lang="en-GB" sz="1000" spc="-1" strike="noStrike">
              <a:latin typeface="Arial"/>
            </a:endParaRPr>
          </a:p>
          <a:p>
            <a:pPr marL="216000" indent="-216000">
              <a:lnSpc>
                <a:spcPct val="100000"/>
              </a:lnSpc>
            </a:pPr>
            <a:r>
              <a:rPr b="0" lang="en-GB" sz="1000" spc="-1" strike="noStrike" u="sng">
                <a:uFillTx/>
                <a:latin typeface="Arial"/>
              </a:rPr>
              <a:t>Global/International Aspects</a:t>
            </a:r>
            <a:endParaRPr b="0" lang="en-GB" sz="1000" spc="-1" strike="noStrike">
              <a:latin typeface="Arial"/>
            </a:endParaRPr>
          </a:p>
          <a:p>
            <a:pPr marL="216000" indent="-216000">
              <a:lnSpc>
                <a:spcPct val="100000"/>
              </a:lnSpc>
            </a:pPr>
            <a:r>
              <a:rPr b="0" lang="en-GB" sz="1000" spc="-1" strike="noStrike">
                <a:latin typeface="Arial"/>
              </a:rPr>
              <a:t>If the merger or acquisition effort involves companies from different countries, the role of security becomes more involved and demanding. International travel, laws, and regulations from multiple countries and cultural and language differences along with differing business practices make the task of protecting the effort, people, and information more complicated. Having an understanding of international business issues will be helpful. Having a security manager on the team with experience in international business, and security will be invaluable to the effort. When an acquisition team leader selects a security manager to support the team, the leader should keep in mind the importance of international business experience. </a:t>
            </a:r>
            <a:endParaRPr b="0" lang="en-GB" sz="1000" spc="-1" strike="noStrike">
              <a:latin typeface="Arial"/>
            </a:endParaRPr>
          </a:p>
          <a:p>
            <a:pPr marL="216000" indent="-216000">
              <a:lnSpc>
                <a:spcPct val="100000"/>
              </a:lnSpc>
            </a:pPr>
            <a:r>
              <a:rPr b="0" lang="en-GB" sz="1000" spc="-1" strike="noStrike" u="sng">
                <a:uFillTx/>
                <a:latin typeface="Arial"/>
              </a:rPr>
              <a:t>Team Consultant:</a:t>
            </a:r>
            <a:r>
              <a:rPr b="0" lang="en-GB" sz="1000" spc="-1" strike="noStrike">
                <a:latin typeface="Arial"/>
              </a:rPr>
              <a:t> Part of the role for security is to serve as the team’s “in-house consultant,” that is to say, serve as a subject matter expert and help the team learn as much as possible about the target company, particularly as it pertains to matters of security. </a:t>
            </a:r>
            <a:endParaRPr b="0" lang="en-GB" sz="1000" spc="-1" strike="noStrike">
              <a:latin typeface="Arial"/>
            </a:endParaRPr>
          </a:p>
        </p:txBody>
      </p:sp>
      <p:sp>
        <p:nvSpPr>
          <p:cNvPr id="1026" name="TextShape 3"/>
          <p:cNvSpPr txBox="1"/>
          <p:nvPr/>
        </p:nvSpPr>
        <p:spPr>
          <a:xfrm>
            <a:off x="3884760" y="8685360"/>
            <a:ext cx="2971440" cy="458280"/>
          </a:xfrm>
          <a:prstGeom prst="rect">
            <a:avLst/>
          </a:prstGeom>
          <a:noFill/>
          <a:ln>
            <a:noFill/>
          </a:ln>
        </p:spPr>
        <p:txBody>
          <a:bodyPr anchor="b"/>
          <a:p>
            <a:pPr algn="r">
              <a:lnSpc>
                <a:spcPct val="100000"/>
              </a:lnSpc>
            </a:pPr>
            <a:fld id="{783AF9FD-EB79-4263-888C-C7027B5D96DA}"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2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8" name="PlaceHolder 1"/>
          <p:cNvSpPr>
            <a:spLocks noGrp="1"/>
          </p:cNvSpPr>
          <p:nvPr>
            <p:ph type="sldImg"/>
          </p:nvPr>
        </p:nvSpPr>
        <p:spPr>
          <a:xfrm>
            <a:off x="216360" y="812520"/>
            <a:ext cx="7126920" cy="4008960"/>
          </a:xfrm>
          <a:prstGeom prst="rect">
            <a:avLst/>
          </a:prstGeom>
        </p:spPr>
      </p:sp>
      <p:sp>
        <p:nvSpPr>
          <p:cNvPr id="1029" name="PlaceHolder 2"/>
          <p:cNvSpPr>
            <a:spLocks noGrp="1"/>
          </p:cNvSpPr>
          <p:nvPr>
            <p:ph type="body"/>
          </p:nvPr>
        </p:nvSpPr>
        <p:spPr>
          <a:xfrm>
            <a:off x="685800" y="4940640"/>
            <a:ext cx="5486040" cy="3600000"/>
          </a:xfrm>
          <a:prstGeom prst="rect">
            <a:avLst/>
          </a:prstGeom>
        </p:spPr>
        <p:txBody>
          <a:bodyPr/>
          <a:p>
            <a:pPr marL="216000" indent="-216000">
              <a:lnSpc>
                <a:spcPct val="100000"/>
              </a:lnSpc>
            </a:pPr>
            <a:r>
              <a:rPr b="0" lang="en-GB" sz="1600" spc="-1" strike="noStrike">
                <a:latin typeface="Arial"/>
              </a:rPr>
              <a:t>In the event a company is proceeding down the path of a hostile takeover action, at least in the early stages of the process, the acquiring company may not want the targeted company made aware of these plans. If the target company does become aware of plans to acquire them and it is not interested in being acquired, it may have sufficient time to develop a variety of defensive measures to prevent itself from being acquired. Hostile takeovers make for very good drama. Keeping a low profile for as long as possible can help prevent or mitigate this distraction.</a:t>
            </a:r>
            <a:endParaRPr b="0" lang="en-GB" sz="1600" spc="-1" strike="noStrike">
              <a:latin typeface="Arial"/>
            </a:endParaRPr>
          </a:p>
        </p:txBody>
      </p:sp>
      <p:sp>
        <p:nvSpPr>
          <p:cNvPr id="1030" name="TextShape 3"/>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
        <p:nvSpPr>
          <p:cNvPr id="1031" name="TextShape 4"/>
          <p:cNvSpPr txBox="1"/>
          <p:nvPr/>
        </p:nvSpPr>
        <p:spPr>
          <a:xfrm>
            <a:off x="3884760" y="8685360"/>
            <a:ext cx="2971440" cy="458280"/>
          </a:xfrm>
          <a:prstGeom prst="rect">
            <a:avLst/>
          </a:prstGeom>
          <a:noFill/>
          <a:ln>
            <a:noFill/>
          </a:ln>
        </p:spPr>
        <p:txBody>
          <a:bodyPr anchor="b"/>
          <a:p>
            <a:pPr algn="r">
              <a:lnSpc>
                <a:spcPct val="100000"/>
              </a:lnSpc>
            </a:pPr>
            <a:fld id="{03554DB9-8986-405B-B050-337868AD464E}" type="slidenum">
              <a:rPr b="0" lang="en-GB" sz="1200" spc="-1" strike="noStrike">
                <a:solidFill>
                  <a:srgbClr val="000000"/>
                </a:solidFill>
                <a:latin typeface="+mn-lt"/>
                <a:ea typeface="+mn-ea"/>
              </a:rPr>
              <a:t>&lt;number&gt;</a:t>
            </a:fld>
            <a:endParaRPr b="0" lang="en-GB" sz="1200" spc="-1" strike="noStrike">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2" name="PlaceHolder 1"/>
          <p:cNvSpPr>
            <a:spLocks noGrp="1"/>
          </p:cNvSpPr>
          <p:nvPr>
            <p:ph type="sldImg"/>
          </p:nvPr>
        </p:nvSpPr>
        <p:spPr>
          <a:xfrm>
            <a:off x="216360" y="488520"/>
            <a:ext cx="7126920" cy="4008960"/>
          </a:xfrm>
          <a:prstGeom prst="rect">
            <a:avLst/>
          </a:prstGeom>
        </p:spPr>
      </p:sp>
      <p:sp>
        <p:nvSpPr>
          <p:cNvPr id="1033" name="PlaceHolder 2"/>
          <p:cNvSpPr>
            <a:spLocks noGrp="1"/>
          </p:cNvSpPr>
          <p:nvPr>
            <p:ph type="body"/>
          </p:nvPr>
        </p:nvSpPr>
        <p:spPr>
          <a:xfrm>
            <a:off x="144000" y="4616640"/>
            <a:ext cx="6552000" cy="3600000"/>
          </a:xfrm>
          <a:prstGeom prst="rect">
            <a:avLst/>
          </a:prstGeom>
        </p:spPr>
        <p:txBody>
          <a:bodyPr/>
          <a:p>
            <a:pPr marL="216000" indent="-216000">
              <a:lnSpc>
                <a:spcPct val="100000"/>
              </a:lnSpc>
            </a:pPr>
            <a:r>
              <a:rPr b="0" lang="en-GB" sz="1100" spc="-1" strike="noStrike" u="sng">
                <a:uFillTx/>
                <a:latin typeface="Arial"/>
              </a:rPr>
              <a:t>Unintended release</a:t>
            </a:r>
            <a:r>
              <a:rPr b="0" lang="en-GB" sz="1100" spc="-1" strike="noStrike">
                <a:latin typeface="Arial"/>
              </a:rPr>
              <a:t>: More often than not it is caused by carelessness on the part of overworked employees or employees not fully understanding their obligations to protect sensitive information and not fully understanding the degree of sensitivity of that same information.</a:t>
            </a:r>
            <a:endParaRPr b="0" lang="en-GB" sz="1100" spc="-1" strike="noStrike">
              <a:latin typeface="Arial"/>
            </a:endParaRPr>
          </a:p>
          <a:p>
            <a:pPr marL="216000" indent="-216000">
              <a:lnSpc>
                <a:spcPct val="100000"/>
              </a:lnSpc>
            </a:pPr>
            <a:r>
              <a:rPr b="0" lang="en-GB" sz="1100" spc="-1" strike="noStrike" u="sng">
                <a:uFillTx/>
                <a:latin typeface="Arial"/>
              </a:rPr>
              <a:t>Unauthorized release</a:t>
            </a:r>
            <a:r>
              <a:rPr b="0" lang="en-GB" sz="1100" spc="-1" strike="noStrike">
                <a:latin typeface="Arial"/>
              </a:rPr>
              <a:t>: The release is deliberate for reasons not necessarily to the benefit of the merger and acquisition team or the company. Ensuring that all employees and team members fully understand the consequences of releasing information without authorization is essential. </a:t>
            </a:r>
            <a:endParaRPr b="0" lang="en-GB" sz="1100" spc="-1" strike="noStrike">
              <a:latin typeface="Arial"/>
            </a:endParaRPr>
          </a:p>
          <a:p>
            <a:pPr marL="216000" indent="-216000">
              <a:lnSpc>
                <a:spcPct val="100000"/>
              </a:lnSpc>
            </a:pPr>
            <a:r>
              <a:rPr b="0" lang="en-GB" sz="1100" spc="-1" strike="noStrike" u="sng">
                <a:uFillTx/>
                <a:latin typeface="Arial"/>
              </a:rPr>
              <a:t>Protection from competitive intelligence efforts</a:t>
            </a:r>
            <a:r>
              <a:rPr b="0" lang="en-GB" sz="1100" spc="-1" strike="noStrike">
                <a:latin typeface="Arial"/>
              </a:rPr>
              <a:t>: Protecting information from being collected through legitimate means requires policies, procedures, and protocols to be in place that clearly establish mergers or acquisition information sensitivity and handling methods. It also requires training team member so that they are aware of how they may contribute to this process and what actions they may use to mitigate collection efforts or at least not support them or make them easier.</a:t>
            </a:r>
            <a:endParaRPr b="0" lang="en-GB" sz="1100" spc="-1" strike="noStrike">
              <a:latin typeface="Arial"/>
            </a:endParaRPr>
          </a:p>
          <a:p>
            <a:pPr marL="216000" indent="-216000">
              <a:lnSpc>
                <a:spcPct val="100000"/>
              </a:lnSpc>
            </a:pPr>
            <a:r>
              <a:rPr b="0" lang="en-GB" sz="1100" spc="-1" strike="noStrike">
                <a:latin typeface="Arial"/>
              </a:rPr>
              <a:t>Protecting information from being collected through illegitimate means is a different ball game. As much as possible, such processes should follow the normal company processes for the protection of sensitive company information. The primary difference is to compartmentalize that information in a strict need-to-know working environment.</a:t>
            </a:r>
            <a:endParaRPr b="0" lang="en-GB" sz="1100" spc="-1" strike="noStrike">
              <a:latin typeface="Arial"/>
            </a:endParaRPr>
          </a:p>
          <a:p>
            <a:pPr marL="216000" indent="-216000">
              <a:lnSpc>
                <a:spcPct val="100000"/>
              </a:lnSpc>
            </a:pPr>
            <a:r>
              <a:rPr b="0" lang="en-GB" sz="1100" spc="-1" strike="noStrike" u="sng">
                <a:uFillTx/>
                <a:latin typeface="Arial"/>
              </a:rPr>
              <a:t>Document control</a:t>
            </a:r>
            <a:r>
              <a:rPr b="0" lang="en-GB" sz="1100" spc="-1" strike="noStrike">
                <a:latin typeface="Arial"/>
              </a:rPr>
              <a:t>: Much of the material handled in support of a merger or acquisition is routine business information. However, if the team’s intentions are to keep the effort unknown, then nothing is routine. Any information that could reveal the existence of the effort, if exposed, must be protected. This includes simple items such as telephone notes and routine correspondence containing information revealing the efforts existence.</a:t>
            </a:r>
            <a:endParaRPr b="0" lang="en-GB" sz="1100" spc="-1" strike="noStrike">
              <a:latin typeface="Arial"/>
            </a:endParaRPr>
          </a:p>
          <a:p>
            <a:pPr marL="216000" indent="-216000">
              <a:lnSpc>
                <a:spcPct val="100000"/>
              </a:lnSpc>
            </a:pPr>
            <a:r>
              <a:rPr b="0" lang="en-GB" sz="1100" spc="-1" strike="noStrike">
                <a:latin typeface="Arial"/>
              </a:rPr>
              <a:t>Procedures for the project team’s control of information in document or written form should be developed and implemented for use by all. Any procedures used should be as similar and consistent to normal company protective practices as possible.</a:t>
            </a:r>
            <a:endParaRPr b="0" lang="en-GB" sz="1100" spc="-1" strike="noStrike">
              <a:latin typeface="Arial"/>
            </a:endParaRPr>
          </a:p>
        </p:txBody>
      </p:sp>
      <p:sp>
        <p:nvSpPr>
          <p:cNvPr id="1034" name="TextShape 3"/>
          <p:cNvSpPr txBox="1"/>
          <p:nvPr/>
        </p:nvSpPr>
        <p:spPr>
          <a:xfrm>
            <a:off x="3884760" y="8685360"/>
            <a:ext cx="2971440" cy="458280"/>
          </a:xfrm>
          <a:prstGeom prst="rect">
            <a:avLst/>
          </a:prstGeom>
          <a:noFill/>
          <a:ln>
            <a:noFill/>
          </a:ln>
        </p:spPr>
        <p:txBody>
          <a:bodyPr anchor="b"/>
          <a:p>
            <a:pPr algn="r">
              <a:lnSpc>
                <a:spcPct val="100000"/>
              </a:lnSpc>
            </a:pPr>
            <a:fld id="{3B972005-DD9C-4D2D-9778-93A686A69B4E}"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3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8" name="PlaceHolder 1"/>
          <p:cNvSpPr>
            <a:spLocks noGrp="1"/>
          </p:cNvSpPr>
          <p:nvPr>
            <p:ph type="sldImg"/>
          </p:nvPr>
        </p:nvSpPr>
        <p:spPr>
          <a:xfrm>
            <a:off x="216360" y="812520"/>
            <a:ext cx="7126920" cy="4008960"/>
          </a:xfrm>
          <a:prstGeom prst="rect">
            <a:avLst/>
          </a:prstGeom>
        </p:spPr>
      </p:sp>
      <p:sp>
        <p:nvSpPr>
          <p:cNvPr id="969" name="PlaceHolder 2"/>
          <p:cNvSpPr>
            <a:spLocks noGrp="1"/>
          </p:cNvSpPr>
          <p:nvPr>
            <p:ph type="body"/>
          </p:nvPr>
        </p:nvSpPr>
        <p:spPr>
          <a:xfrm>
            <a:off x="685800" y="5012640"/>
            <a:ext cx="5486040" cy="3600000"/>
          </a:xfrm>
          <a:prstGeom prst="rect">
            <a:avLst/>
          </a:prstGeom>
        </p:spPr>
        <p:txBody>
          <a:bodyPr/>
          <a:p>
            <a:pPr marL="322920" indent="-322560">
              <a:lnSpc>
                <a:spcPct val="100000"/>
              </a:lnSpc>
              <a:buClr>
                <a:srgbClr val="000000"/>
              </a:buClr>
              <a:buSzPct val="75000"/>
              <a:buFont typeface="Zapf Dingbats"/>
              <a:buChar char="➤"/>
            </a:pPr>
            <a:r>
              <a:rPr b="0" lang="en-GB" sz="2000" spc="-1" strike="noStrike">
                <a:latin typeface="Arial"/>
              </a:rPr>
              <a:t>Why does a merger or acquisition need security support?</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Aren’t mergers and acquisitions just ordinary business transactions?</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They seem to occur nearly every day, so what is so special about them that they require special security support, or any security support at all?</a:t>
            </a:r>
            <a:endParaRPr b="0" lang="en-GB" sz="2000" spc="-1" strike="noStrike">
              <a:latin typeface="Arial"/>
            </a:endParaRPr>
          </a:p>
          <a:p>
            <a:pPr marL="322920" indent="-322560">
              <a:lnSpc>
                <a:spcPct val="100000"/>
              </a:lnSpc>
              <a:buClr>
                <a:srgbClr val="000000"/>
              </a:buClr>
              <a:buSzPct val="75000"/>
              <a:buFont typeface="Zapf Dingbats"/>
              <a:buChar char="➤"/>
            </a:pPr>
            <a:r>
              <a:rPr b="0" lang="en-GB" sz="2000" spc="-1" strike="noStrike">
                <a:latin typeface="Arial"/>
              </a:rPr>
              <a:t>What value does a security professional bring to a merger and acquisition team? </a:t>
            </a:r>
            <a:endParaRPr b="0" lang="en-GB" sz="2000" spc="-1" strike="noStrike">
              <a:latin typeface="Arial"/>
            </a:endParaRPr>
          </a:p>
        </p:txBody>
      </p:sp>
      <p:sp>
        <p:nvSpPr>
          <p:cNvPr id="970" name="TextShape 3"/>
          <p:cNvSpPr txBox="1"/>
          <p:nvPr/>
        </p:nvSpPr>
        <p:spPr>
          <a:xfrm>
            <a:off x="3884760" y="8685360"/>
            <a:ext cx="2971440" cy="458280"/>
          </a:xfrm>
          <a:prstGeom prst="rect">
            <a:avLst/>
          </a:prstGeom>
          <a:noFill/>
          <a:ln>
            <a:noFill/>
          </a:ln>
        </p:spPr>
        <p:txBody>
          <a:bodyPr anchor="b"/>
          <a:p>
            <a:pPr algn="r">
              <a:lnSpc>
                <a:spcPct val="100000"/>
              </a:lnSpc>
            </a:pPr>
            <a:fld id="{DBF8C6AE-156D-4C44-904A-F2A34889741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7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6" name="PlaceHolder 1"/>
          <p:cNvSpPr>
            <a:spLocks noGrp="1"/>
          </p:cNvSpPr>
          <p:nvPr>
            <p:ph type="sldImg"/>
          </p:nvPr>
        </p:nvSpPr>
        <p:spPr>
          <a:xfrm>
            <a:off x="216360" y="560520"/>
            <a:ext cx="7126920" cy="4008960"/>
          </a:xfrm>
          <a:prstGeom prst="rect">
            <a:avLst/>
          </a:prstGeom>
        </p:spPr>
      </p:sp>
      <p:sp>
        <p:nvSpPr>
          <p:cNvPr id="1037" name="PlaceHolder 2"/>
          <p:cNvSpPr>
            <a:spLocks noGrp="1"/>
          </p:cNvSpPr>
          <p:nvPr>
            <p:ph type="body"/>
          </p:nvPr>
        </p:nvSpPr>
        <p:spPr>
          <a:xfrm>
            <a:off x="216000" y="4580640"/>
            <a:ext cx="6480000" cy="3600000"/>
          </a:xfrm>
          <a:prstGeom prst="rect">
            <a:avLst/>
          </a:prstGeom>
        </p:spPr>
        <p:txBody>
          <a:bodyPr/>
          <a:p>
            <a:pPr marL="216000" indent="-216000">
              <a:lnSpc>
                <a:spcPct val="100000"/>
              </a:lnSpc>
            </a:pPr>
            <a:r>
              <a:rPr b="0" lang="en-GB" sz="1000" spc="-1" strike="noStrike" u="sng">
                <a:uFillTx/>
                <a:latin typeface="Arial"/>
              </a:rPr>
              <a:t>Preliminary background investigations</a:t>
            </a:r>
            <a:r>
              <a:rPr b="0" lang="en-GB" sz="1000" spc="-1" strike="noStrike">
                <a:latin typeface="Arial"/>
              </a:rPr>
              <a:t>: Learn as much as possible about the target company and its leadership. All knowledge gained early will have value in later phases. The more the merger and acquisition team can learn about the target company the greater the possibility of good business decisions being made. </a:t>
            </a:r>
            <a:endParaRPr b="0" lang="en-GB" sz="1000" spc="-1" strike="noStrike">
              <a:latin typeface="Arial"/>
            </a:endParaRPr>
          </a:p>
          <a:p>
            <a:pPr marL="216000" indent="-216000">
              <a:lnSpc>
                <a:spcPct val="100000"/>
              </a:lnSpc>
            </a:pPr>
            <a:r>
              <a:rPr b="0" lang="en-GB" sz="1000" spc="-1" strike="noStrike" u="sng">
                <a:uFillTx/>
                <a:latin typeface="Arial"/>
              </a:rPr>
              <a:t>Due diligence</a:t>
            </a:r>
            <a:r>
              <a:rPr b="0" lang="en-GB" sz="1000" spc="-1" strike="noStrike">
                <a:latin typeface="Arial"/>
              </a:rPr>
              <a:t>: During the due diligence phase of the effort, the merger and acquisition team has an opportunity and an obligation to take a more in-depth look at the target company. This examination is still limited. How extensive it becomes may require an agreement by both companies. Nevertheless, it will be an opportunity to learn more about the target company than is available from open sources. The time frame for the due diligence is limited but should be sufficient to allow for obtaining enough information about the company so that when this information is combined with data gathered from other sources as well as open sources, chances of making the correct decisions are enhanced. It is during this phase that the team leadership identifies and considers all problems and concerns. The problems are evaluated and a decision is made to proceed with the merger or acquisition or abort the effort</a:t>
            </a:r>
            <a:endParaRPr b="0" lang="en-GB" sz="1000" spc="-1" strike="noStrike">
              <a:latin typeface="Arial"/>
            </a:endParaRPr>
          </a:p>
          <a:p>
            <a:pPr marL="216000" indent="-216000">
              <a:lnSpc>
                <a:spcPct val="100000"/>
              </a:lnSpc>
            </a:pPr>
            <a:r>
              <a:rPr b="0" lang="en-GB" sz="1000" spc="-1" strike="noStrike" u="sng">
                <a:uFillTx/>
                <a:latin typeface="Arial"/>
              </a:rPr>
              <a:t>Cost of security</a:t>
            </a:r>
            <a:r>
              <a:rPr b="0" lang="en-GB" sz="1000" spc="-1" strike="noStrike">
                <a:latin typeface="Arial"/>
              </a:rPr>
              <a:t>: Within most companies, security is a cost center and not a revenue center. Unless the company is in the business of selling security products and services, security does not usually generate revenue. Like other supporting functions, the security organization exists to fulfill a protective and compliance role. Company assets protection, driven by laws, regulations, and the need to mitigate risks, are the reason security organizations are formed. Moreover, to protect their own interest, most companies establish a set of rules (policies and procedures) to provide a protective framework for employees to operate within. This costs money.</a:t>
            </a:r>
            <a:endParaRPr b="0" lang="en-GB" sz="1000" spc="-1" strike="noStrike">
              <a:latin typeface="Arial"/>
            </a:endParaRPr>
          </a:p>
          <a:p>
            <a:pPr marL="216000" indent="-216000">
              <a:lnSpc>
                <a:spcPct val="100000"/>
              </a:lnSpc>
            </a:pPr>
            <a:r>
              <a:rPr b="0" lang="en-GB" sz="1000" spc="-1" strike="noStrike" u="sng">
                <a:uFillTx/>
                <a:latin typeface="Arial"/>
              </a:rPr>
              <a:t>Operations security</a:t>
            </a:r>
            <a:r>
              <a:rPr b="0" lang="en-GB" sz="1000" spc="-1" strike="noStrike">
                <a:latin typeface="Arial"/>
              </a:rPr>
              <a:t>: Operations, or operational security (OPSEC), refers to the measures and controls applied to the effort to ensure that the day-to-day activities of the team are protected to the extent appropriate. The security manager is responsible for leading this effort and for developing and implementing the necessary protective measures. Protective measures vary with each phase of the effort, as each phase differs in its need for control. For example, the initial discussion concerning the team’s intentions to acquire a target company and the background assessments of that company and its executives generally need to occur under very tight controls. Preventing knowledge of the discussions from becoming public could have competitive and legal implications. For example, if publicly traded companies are involved, information suggesting the possibility of a merger or acquisition could have an impact on the stock price of one or both companies.</a:t>
            </a:r>
            <a:endParaRPr b="0" lang="en-GB" sz="1000" spc="-1" strike="noStrike">
              <a:latin typeface="Arial"/>
            </a:endParaRPr>
          </a:p>
        </p:txBody>
      </p:sp>
      <p:sp>
        <p:nvSpPr>
          <p:cNvPr id="1038" name="TextShape 3"/>
          <p:cNvSpPr txBox="1"/>
          <p:nvPr/>
        </p:nvSpPr>
        <p:spPr>
          <a:xfrm>
            <a:off x="3884760" y="8685360"/>
            <a:ext cx="2971440" cy="458280"/>
          </a:xfrm>
          <a:prstGeom prst="rect">
            <a:avLst/>
          </a:prstGeom>
          <a:noFill/>
          <a:ln>
            <a:noFill/>
          </a:ln>
        </p:spPr>
        <p:txBody>
          <a:bodyPr anchor="b"/>
          <a:p>
            <a:pPr algn="r">
              <a:lnSpc>
                <a:spcPct val="100000"/>
              </a:lnSpc>
            </a:pPr>
            <a:fld id="{EAE87EB1-B4FC-4610-990B-D1505DB1EA15}"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3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0" name="PlaceHolder 1"/>
          <p:cNvSpPr>
            <a:spLocks noGrp="1"/>
          </p:cNvSpPr>
          <p:nvPr>
            <p:ph type="sldImg"/>
          </p:nvPr>
        </p:nvSpPr>
        <p:spPr>
          <a:xfrm>
            <a:off x="216360" y="812520"/>
            <a:ext cx="7126920" cy="4008960"/>
          </a:xfrm>
          <a:prstGeom prst="rect">
            <a:avLst/>
          </a:prstGeom>
        </p:spPr>
      </p:sp>
      <p:sp>
        <p:nvSpPr>
          <p:cNvPr id="104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During the </a:t>
            </a:r>
            <a:r>
              <a:rPr b="0" lang="en-GB" sz="2000" spc="-1" strike="noStrike" u="sng">
                <a:uFillTx/>
                <a:latin typeface="Arial"/>
              </a:rPr>
              <a:t>pre-merger</a:t>
            </a:r>
            <a:r>
              <a:rPr b="0" lang="en-GB" sz="2000" spc="-1" strike="noStrike">
                <a:latin typeface="Arial"/>
              </a:rPr>
              <a:t> period most of the costs encountered by security are labor costs due to due diligence. To ensure that sufficient security expertise is supporting the merger and acquisition team, the security manager uses company security professionals or security consultants to do the necessary work.</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Merger phase</a:t>
            </a:r>
            <a:r>
              <a:rPr b="0" lang="en-GB" sz="2000" spc="-1" strike="noStrike">
                <a:latin typeface="Arial"/>
              </a:rPr>
              <a:t> implies acquisition of the tools, hardware and licenses required to cover the security of the acquisition.  Any analysis of security issues and concerns must consider the impact on the total effort, other functions, and the company as a whole. When assessing security issues, keep in mind the potential impact to affected organizations. For example, if a target company conducts business internationally with operations in high-risk countries, those operations should have in place contingency plans appropriately developed to mitigate those risks. If they do not have contingency plans in place, they may be operating at a higher degree of risk than is acceptable to the company. The extent of that risk varies depending on the size and value of the operation.</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During the </a:t>
            </a:r>
            <a:r>
              <a:rPr b="0" lang="en-GB" sz="2000" spc="-1" strike="noStrike" u="sng">
                <a:uFillTx/>
                <a:latin typeface="Arial"/>
              </a:rPr>
              <a:t>Post-merger</a:t>
            </a:r>
            <a:r>
              <a:rPr b="0" lang="en-GB" sz="2000" spc="-1" strike="noStrike">
                <a:latin typeface="Arial"/>
              </a:rPr>
              <a:t> period, the security manager focuses on what it costs to provide security to the new company. When two companies come together as one, the security statement of work must be changed. It must be adapted to meet the security needs of the combined companies. With a change in the security statement of work will come a change in the cost of security.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Optimization:</a:t>
            </a:r>
            <a:r>
              <a:rPr b="0" lang="en-GB" sz="2000" spc="-1" strike="noStrike">
                <a:latin typeface="Arial"/>
              </a:rPr>
              <a:t> The cost of security for the new company will be expected (by company leadership) to amount to something less than the combined cost of security for the two companies when they were separate. The security manager will be expected to achieve cost savings when bringing two security organizations together.</a:t>
            </a:r>
            <a:endParaRPr b="0" lang="en-GB" sz="2000" spc="-1" strike="noStrike">
              <a:latin typeface="Arial"/>
            </a:endParaRPr>
          </a:p>
        </p:txBody>
      </p:sp>
      <p:sp>
        <p:nvSpPr>
          <p:cNvPr id="1042" name="TextShape 3"/>
          <p:cNvSpPr txBox="1"/>
          <p:nvPr/>
        </p:nvSpPr>
        <p:spPr>
          <a:xfrm>
            <a:off x="3884760" y="8685360"/>
            <a:ext cx="2971440" cy="458280"/>
          </a:xfrm>
          <a:prstGeom prst="rect">
            <a:avLst/>
          </a:prstGeom>
          <a:noFill/>
          <a:ln>
            <a:noFill/>
          </a:ln>
        </p:spPr>
        <p:txBody>
          <a:bodyPr anchor="b"/>
          <a:p>
            <a:pPr algn="r">
              <a:lnSpc>
                <a:spcPct val="100000"/>
              </a:lnSpc>
            </a:pPr>
            <a:fld id="{386419FC-4DBC-455B-A642-9B3E221EA70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4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4" name="PlaceHolder 1"/>
          <p:cNvSpPr>
            <a:spLocks noGrp="1"/>
          </p:cNvSpPr>
          <p:nvPr>
            <p:ph type="sldImg"/>
          </p:nvPr>
        </p:nvSpPr>
        <p:spPr>
          <a:xfrm>
            <a:off x="216360" y="812520"/>
            <a:ext cx="7126920" cy="4008960"/>
          </a:xfrm>
          <a:prstGeom prst="rect">
            <a:avLst/>
          </a:prstGeom>
        </p:spPr>
      </p:sp>
      <p:sp>
        <p:nvSpPr>
          <p:cNvPr id="104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As you do your research, begin to figure out how your specific strengths may be of value to them. For example, if the acquiring company has previously been a victim of an information security breach that involved theft of customer information, you may have specific skills that can directly benefit them. If you have recently been involved in implementing a DLP product, or if you have a background in computer forensics or incident response, your skills will have increased value. On the other side, if your company is a small regional bank that is being acquired by a larger financial services company, it is doubtful that your technical skills will not be duplicated. However, your knowledge of compliance with specific regulations may be unique and represent value. The key no matter what the situation is to identify the unique value you offer to the new business entity.</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Independent of this, however, the more that you are able to learn about the business during this time, the more prepared you will be in terms of how the business operates, what the organization's infosec philosophy is and which people are likely the ones who will make key security-related decisions when the acquisition takes place. This preparation and education should provide you with a solid framework for future career decisions.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When an acquisition is announced, it is common to think about the effect it will have on your career. As information security professionals, we are programmed to think about risk and impact, and we often assume the worst. For example, when a large company purchases a smaller one, it is natural to think that the larger company will destroy the smaller company's culture, misunderstand the specific information security skills of its employees and force everyone to assimilate.  While these assumptions may turn out to be accurate, it is important to fully understand the business strategy behind the acquisition before jumping to your own conclusions. Many times, the strategy behind these acquisitions includes the acquirer's desire to purchase intellectual property and professional talent in a more efficient manner than it could otherwise, which can grant leverage to the employees of the company being acquired.  There may even be specific reasons why the skills of the information security staff may be critical to the company's long-term plan. For instance, the acquiring company has the framework for utilizing a greater breadth of your information security skills, and has the necessary resources to enable you to develop your career and support your goals. For example, large companies have broader customer offerings; if you have knowledge in a breadth of information security disciplines, like application security and network security, you may find that a larger company will see greater value in (and have greater application for) your skills, than either a specialized application security or network security company would.</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During an acquisition there are two potential business management outcomes: Either your manager will remain the same, or your manager will change. If your department management remains intact, there is a good chance that you may have the opportunity to expand your role. However, if your management does change, you should not automatically assume it will negatively affect your information security career.</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A new manager can provide an opportunity for professional development and career advancement, as he or she will come with different experiences, management styles and philosophies on information security. The better you are able to understand his or her way of thinking and managing and whether it's a good fit with your skills, personality and work habits, the better you will be able to determine if this change will be beneficial to your career.</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For instance, the new manager may have a new mandate for the information security function that better aligns with your skills. Your new manager may also have philosophies around skill development and people management that align better with your goals and your work style. More specifically, you may have been frustrated with the amount of training that your past manager fostered, but your new manager may allow you discretionary budget to select information security-related training that aligns better with your interests.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It is important that you understand that managers are working through changes, too. They are under a good deal of pressure from new leadership to perform. If you can show your new leader that you appreciate this and attempt to make his or her transition easier by aiding the integration of the two information security groups, he or she will most likely appreciate your help, cementing your position as a valued member of the new team. One such tactic is to help the new manager understand the work environment and culture of your organization. You can do this by introducing him or her to key people in the organization (security, technology or business) who can ease the transition and enable them to be more productive. If you can be seen as a trusted resource, it's likely that you will receive better (and quicker) insight into the new manager's leadership style.</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As information security professionals, we need to accept that mergers and acquisitions career management is a fact of life. Although these events cannot be controlled or predicted, they can be planned for. By dispelling preconceived notions and avoiding knee-jerk reactions, you can clearly evaluate these new opportunities for what they are: transitions that can have a positive effect on your career.</a:t>
            </a:r>
            <a:endParaRPr b="0" lang="en-GB" sz="2000" spc="-1" strike="noStrike">
              <a:latin typeface="Arial"/>
            </a:endParaRPr>
          </a:p>
        </p:txBody>
      </p:sp>
      <p:sp>
        <p:nvSpPr>
          <p:cNvPr id="1046" name="TextShape 3"/>
          <p:cNvSpPr txBox="1"/>
          <p:nvPr/>
        </p:nvSpPr>
        <p:spPr>
          <a:xfrm>
            <a:off x="3884760" y="8685360"/>
            <a:ext cx="2971440" cy="458280"/>
          </a:xfrm>
          <a:prstGeom prst="rect">
            <a:avLst/>
          </a:prstGeom>
          <a:noFill/>
          <a:ln>
            <a:noFill/>
          </a:ln>
        </p:spPr>
        <p:txBody>
          <a:bodyPr anchor="b"/>
          <a:p>
            <a:pPr algn="r">
              <a:lnSpc>
                <a:spcPct val="100000"/>
              </a:lnSpc>
            </a:pPr>
            <a:fld id="{E02DF5C3-18E5-4D4A-9E0B-D64A7A9685ED}"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4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8" name="PlaceHolder 1"/>
          <p:cNvSpPr>
            <a:spLocks noGrp="1"/>
          </p:cNvSpPr>
          <p:nvPr>
            <p:ph type="sldImg"/>
          </p:nvPr>
        </p:nvSpPr>
        <p:spPr>
          <a:xfrm>
            <a:off x="216360" y="812520"/>
            <a:ext cx="7126920" cy="4008960"/>
          </a:xfrm>
          <a:prstGeom prst="rect">
            <a:avLst/>
          </a:prstGeom>
        </p:spPr>
      </p:sp>
      <p:sp>
        <p:nvSpPr>
          <p:cNvPr id="1049" name="PlaceHolder 2"/>
          <p:cNvSpPr>
            <a:spLocks noGrp="1"/>
          </p:cNvSpPr>
          <p:nvPr>
            <p:ph type="body"/>
          </p:nvPr>
        </p:nvSpPr>
        <p:spPr>
          <a:xfrm>
            <a:off x="685800" y="4400640"/>
            <a:ext cx="5486040" cy="3600000"/>
          </a:xfrm>
          <a:prstGeom prst="rect">
            <a:avLst/>
          </a:prstGeom>
        </p:spPr>
        <p:txBody>
          <a:bodyPr/>
          <a:p>
            <a:endParaRPr b="0" lang="en-GB" sz="2000" spc="-1" strike="noStrike">
              <a:latin typeface="Arial"/>
            </a:endParaRPr>
          </a:p>
        </p:txBody>
      </p:sp>
      <p:sp>
        <p:nvSpPr>
          <p:cNvPr id="1050" name="TextShape 3"/>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
        <p:nvSpPr>
          <p:cNvPr id="1051" name="TextShape 4"/>
          <p:cNvSpPr txBox="1"/>
          <p:nvPr/>
        </p:nvSpPr>
        <p:spPr>
          <a:xfrm>
            <a:off x="3884760" y="8685360"/>
            <a:ext cx="2971440" cy="458280"/>
          </a:xfrm>
          <a:prstGeom prst="rect">
            <a:avLst/>
          </a:prstGeom>
          <a:noFill/>
          <a:ln>
            <a:noFill/>
          </a:ln>
        </p:spPr>
        <p:txBody>
          <a:bodyPr anchor="b"/>
          <a:p>
            <a:pPr algn="r">
              <a:lnSpc>
                <a:spcPct val="100000"/>
              </a:lnSpc>
            </a:pPr>
            <a:fld id="{F0B78DD2-9EE7-4AA5-8D4E-4DF53A4CB1A1}" type="slidenum">
              <a:rPr b="0" lang="en-GB" sz="1200" spc="-1" strike="noStrike">
                <a:solidFill>
                  <a:srgbClr val="000000"/>
                </a:solidFill>
                <a:latin typeface="+mn-lt"/>
                <a:ea typeface="+mn-ea"/>
              </a:rPr>
              <a:t>&lt;number&gt;</a:t>
            </a:fld>
            <a:endParaRPr b="0" lang="en-GB"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2" name="PlaceHolder 1"/>
          <p:cNvSpPr>
            <a:spLocks noGrp="1"/>
          </p:cNvSpPr>
          <p:nvPr>
            <p:ph type="sldImg"/>
          </p:nvPr>
        </p:nvSpPr>
        <p:spPr>
          <a:xfrm>
            <a:off x="216000" y="504000"/>
            <a:ext cx="7126920" cy="4008960"/>
          </a:xfrm>
          <a:prstGeom prst="rect">
            <a:avLst/>
          </a:prstGeom>
        </p:spPr>
      </p:sp>
      <p:sp>
        <p:nvSpPr>
          <p:cNvPr id="1053" name="PlaceHolder 2"/>
          <p:cNvSpPr>
            <a:spLocks noGrp="1"/>
          </p:cNvSpPr>
          <p:nvPr>
            <p:ph type="body"/>
          </p:nvPr>
        </p:nvSpPr>
        <p:spPr>
          <a:xfrm>
            <a:off x="216000" y="4512960"/>
            <a:ext cx="6408000" cy="4559040"/>
          </a:xfrm>
          <a:prstGeom prst="rect">
            <a:avLst/>
          </a:prstGeom>
        </p:spPr>
        <p:txBody>
          <a:bodyPr/>
          <a:p>
            <a:pPr marL="216000" indent="-216000">
              <a:lnSpc>
                <a:spcPct val="100000"/>
              </a:lnSpc>
            </a:pPr>
            <a:r>
              <a:rPr b="0" lang="en-GB" sz="1100" spc="-1" strike="noStrike">
                <a:latin typeface="Arial"/>
              </a:rPr>
              <a:t>While conventional M&amp;A dogma has counselled to “transition, then transform,” emerging cloud-based Enterprise Resource Planning (ERP) technology affords executives new options to have their cake and eat it too. Cloud technology now gives executives the opportunity to simultaneously transform not only their cost structure but also their capabilities by replacing aging, capital-intensive technology with a more edible, subscription-based operating model that can ramp up or down as business needs dictate, as well as accessing advanced cloud-based capabilities based upon best practice. </a:t>
            </a:r>
            <a:endParaRPr b="0" lang="en-GB" sz="1100" spc="-1" strike="noStrike">
              <a:latin typeface="Arial"/>
            </a:endParaRPr>
          </a:p>
          <a:p>
            <a:pPr marL="216000" indent="-216000">
              <a:lnSpc>
                <a:spcPct val="100000"/>
              </a:lnSpc>
            </a:pPr>
            <a:r>
              <a:rPr b="0" lang="en-GB" sz="1100" spc="-1" strike="noStrike">
                <a:latin typeface="Arial"/>
              </a:rPr>
              <a:t>Today’s competitive business environment is driving companies to focus on core strengths and most pro table activities. Executives are increasingly looking to divestiture as a method to shed underperforming or non-core assets. </a:t>
            </a:r>
            <a:endParaRPr b="0" lang="en-GB" sz="1100" spc="-1" strike="noStrike">
              <a:latin typeface="Arial"/>
            </a:endParaRPr>
          </a:p>
          <a:p>
            <a:pPr marL="216000" indent="-216000">
              <a:lnSpc>
                <a:spcPct val="100000"/>
              </a:lnSpc>
            </a:pPr>
            <a:r>
              <a:rPr b="0" lang="en-GB" sz="1100" spc="-1" strike="noStrike">
                <a:latin typeface="Arial"/>
              </a:rPr>
              <a:t>Amidst the focus on separation, it is often impractical to develop all of the required infrastructure to support the new organization, and it is common to include Transition Service Agreements (TSA) in which the seller provides post-deal, operational services or support to the buyer for an interim period of time after the transaction closes. As TSAs often include severe financial penalties for not exiting the agreement prior to the agreed upon date, there can be considerable pressure on both sides to exit quickly and with minimal impact to the business. This can be challenging, however, if the TSA includes support services for a traditional, on-premises or hosted ERP system, due to the complexity involved with ERP system configuration. </a:t>
            </a:r>
            <a:endParaRPr b="0" lang="en-GB" sz="1100" spc="-1" strike="noStrike">
              <a:latin typeface="Arial"/>
            </a:endParaRPr>
          </a:p>
          <a:p>
            <a:pPr marL="216000" indent="-216000">
              <a:lnSpc>
                <a:spcPct val="100000"/>
              </a:lnSpc>
            </a:pPr>
            <a:r>
              <a:rPr b="0" lang="en-GB" sz="1100" spc="-1" strike="noStrike">
                <a:latin typeface="Arial"/>
              </a:rPr>
              <a:t>Moving to a cloud-based ERP system may help turn a potential M&amp;A deal breaker into a deal maker. Opting for a cloud ERP solution can be a practical, less costly alternative to traditional on-premises or hosted solutions and should appeal to both seller and buyer. Requiring no hardware and nominal configuration, a medium-sized company can often be operational on a cloud-based ERP in four-to-seven months and a large international in approximately twice that time—both typically faster than traditional on-premises solutions—thereby facilitating a faster exit from the TSA. Considering that a cloud ERP typically provides regular upgrades, the ability to scale users, easy adjustments to system functionality, state-of-the-art security, and increased system capability, it may offer the ultimate in flexibility during a post-deal transition. </a:t>
            </a:r>
            <a:endParaRPr b="0" lang="en-GB" sz="1100" spc="-1" strike="noStrike">
              <a:latin typeface="Arial"/>
            </a:endParaRPr>
          </a:p>
        </p:txBody>
      </p:sp>
      <p:sp>
        <p:nvSpPr>
          <p:cNvPr id="1054" name="TextShape 3"/>
          <p:cNvSpPr txBox="1"/>
          <p:nvPr/>
        </p:nvSpPr>
        <p:spPr>
          <a:xfrm>
            <a:off x="3884760" y="8685360"/>
            <a:ext cx="2971440" cy="458280"/>
          </a:xfrm>
          <a:prstGeom prst="rect">
            <a:avLst/>
          </a:prstGeom>
          <a:noFill/>
          <a:ln>
            <a:noFill/>
          </a:ln>
        </p:spPr>
        <p:txBody>
          <a:bodyPr anchor="b"/>
          <a:p>
            <a:pPr algn="r">
              <a:lnSpc>
                <a:spcPct val="100000"/>
              </a:lnSpc>
            </a:pPr>
            <a:fld id="{B3A86B2D-3BCE-4195-BF7F-B1B733757D65}"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5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2" name="PlaceHolder 1"/>
          <p:cNvSpPr>
            <a:spLocks noGrp="1"/>
          </p:cNvSpPr>
          <p:nvPr>
            <p:ph type="sldImg"/>
          </p:nvPr>
        </p:nvSpPr>
        <p:spPr>
          <a:xfrm>
            <a:off x="216360" y="812520"/>
            <a:ext cx="7126920" cy="4008960"/>
          </a:xfrm>
          <a:prstGeom prst="rect">
            <a:avLst/>
          </a:prstGeom>
        </p:spPr>
      </p:sp>
      <p:sp>
        <p:nvSpPr>
          <p:cNvPr id="97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Practically speaking: there is almost always a winner and a loser.</a:t>
            </a:r>
            <a:endParaRPr b="0" lang="en-GB" sz="2000" spc="-1" strike="noStrike">
              <a:latin typeface="Arial"/>
            </a:endParaRPr>
          </a:p>
        </p:txBody>
      </p:sp>
      <p:sp>
        <p:nvSpPr>
          <p:cNvPr id="974" name="TextShape 3"/>
          <p:cNvSpPr txBox="1"/>
          <p:nvPr/>
        </p:nvSpPr>
        <p:spPr>
          <a:xfrm>
            <a:off x="3884760" y="8685360"/>
            <a:ext cx="2971440" cy="458280"/>
          </a:xfrm>
          <a:prstGeom prst="rect">
            <a:avLst/>
          </a:prstGeom>
          <a:noFill/>
          <a:ln>
            <a:noFill/>
          </a:ln>
        </p:spPr>
        <p:txBody>
          <a:bodyPr anchor="b"/>
          <a:p>
            <a:pPr algn="r">
              <a:lnSpc>
                <a:spcPct val="100000"/>
              </a:lnSpc>
            </a:pPr>
            <a:fld id="{ACE1751B-9D99-42E4-99B7-17BA879E3B59}"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7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6" name="PlaceHolder 1"/>
          <p:cNvSpPr>
            <a:spLocks noGrp="1"/>
          </p:cNvSpPr>
          <p:nvPr>
            <p:ph type="sldImg"/>
          </p:nvPr>
        </p:nvSpPr>
        <p:spPr>
          <a:xfrm>
            <a:off x="381240" y="694800"/>
            <a:ext cx="6095160" cy="3428640"/>
          </a:xfrm>
          <a:prstGeom prst="rect">
            <a:avLst/>
          </a:prstGeom>
        </p:spPr>
      </p:sp>
      <p:sp>
        <p:nvSpPr>
          <p:cNvPr id="1057" name="PlaceHolder 2"/>
          <p:cNvSpPr>
            <a:spLocks noGrp="1"/>
          </p:cNvSpPr>
          <p:nvPr>
            <p:ph type="body"/>
          </p:nvPr>
        </p:nvSpPr>
        <p:spPr>
          <a:xfrm>
            <a:off x="685800" y="4400640"/>
            <a:ext cx="5486040" cy="3600000"/>
          </a:xfrm>
          <a:prstGeom prst="rect">
            <a:avLst/>
          </a:prstGeom>
        </p:spPr>
        <p:txBody>
          <a:bodyPr/>
          <a:p>
            <a:pPr>
              <a:lnSpc>
                <a:spcPct val="100000"/>
              </a:lnSpc>
            </a:pPr>
            <a:r>
              <a:rPr b="0" lang="en-GB" sz="2000" spc="-1" strike="noStrike">
                <a:latin typeface="Arial"/>
              </a:rPr>
              <a:t>LinkedIn is available if you are determined (need to bypass brute force checks)</a:t>
            </a:r>
            <a:endParaRPr b="0" lang="en-GB" sz="2000" spc="-1" strike="noStrike">
              <a:latin typeface="Arial"/>
            </a:endParaRPr>
          </a:p>
        </p:txBody>
      </p:sp>
      <p:sp>
        <p:nvSpPr>
          <p:cNvPr id="1058" name="TextShape 3"/>
          <p:cNvSpPr txBox="1"/>
          <p:nvPr/>
        </p:nvSpPr>
        <p:spPr>
          <a:xfrm>
            <a:off x="3884760" y="8685360"/>
            <a:ext cx="2971440" cy="458280"/>
          </a:xfrm>
          <a:prstGeom prst="rect">
            <a:avLst/>
          </a:prstGeom>
          <a:noFill/>
          <a:ln>
            <a:noFill/>
          </a:ln>
        </p:spPr>
        <p:txBody>
          <a:bodyPr anchor="b"/>
          <a:p>
            <a:pPr algn="r">
              <a:lnSpc>
                <a:spcPct val="100000"/>
              </a:lnSpc>
            </a:pPr>
            <a:fld id="{2BB89891-1EE1-44BB-9340-BC0363C750B2}"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5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0" name="PlaceHolder 1"/>
          <p:cNvSpPr>
            <a:spLocks noGrp="1"/>
          </p:cNvSpPr>
          <p:nvPr>
            <p:ph type="sldImg"/>
          </p:nvPr>
        </p:nvSpPr>
        <p:spPr>
          <a:xfrm>
            <a:off x="381240" y="694800"/>
            <a:ext cx="6095160" cy="3428640"/>
          </a:xfrm>
          <a:prstGeom prst="rect">
            <a:avLst/>
          </a:prstGeom>
        </p:spPr>
      </p:sp>
      <p:sp>
        <p:nvSpPr>
          <p:cNvPr id="1061" name="PlaceHolder 2"/>
          <p:cNvSpPr>
            <a:spLocks noGrp="1"/>
          </p:cNvSpPr>
          <p:nvPr>
            <p:ph type="body"/>
          </p:nvPr>
        </p:nvSpPr>
        <p:spPr>
          <a:xfrm>
            <a:off x="685800" y="4400640"/>
            <a:ext cx="5486040" cy="3600000"/>
          </a:xfrm>
          <a:prstGeom prst="rect">
            <a:avLst/>
          </a:prstGeom>
        </p:spPr>
        <p:txBody>
          <a:bodyPr/>
          <a:p>
            <a:pPr>
              <a:lnSpc>
                <a:spcPct val="100000"/>
              </a:lnSpc>
            </a:pPr>
            <a:r>
              <a:rPr b="0" lang="en-GB" sz="2000" spc="-1" strike="noStrike">
                <a:latin typeface="Arial"/>
              </a:rPr>
              <a:t>Enumeration via wordlists</a:t>
            </a:r>
            <a:endParaRPr b="0" lang="en-GB" sz="2000" spc="-1" strike="noStrike">
              <a:latin typeface="Arial"/>
            </a:endParaRPr>
          </a:p>
        </p:txBody>
      </p:sp>
      <p:sp>
        <p:nvSpPr>
          <p:cNvPr id="1062" name="TextShape 3"/>
          <p:cNvSpPr txBox="1"/>
          <p:nvPr/>
        </p:nvSpPr>
        <p:spPr>
          <a:xfrm>
            <a:off x="3884760" y="8685360"/>
            <a:ext cx="2971440" cy="458280"/>
          </a:xfrm>
          <a:prstGeom prst="rect">
            <a:avLst/>
          </a:prstGeom>
          <a:noFill/>
          <a:ln>
            <a:noFill/>
          </a:ln>
        </p:spPr>
        <p:txBody>
          <a:bodyPr anchor="b"/>
          <a:p>
            <a:pPr algn="r">
              <a:lnSpc>
                <a:spcPct val="100000"/>
              </a:lnSpc>
            </a:pPr>
            <a:fld id="{741C69BF-5A46-4CB6-8351-C68F3F0C0A06}"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6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4" name="PlaceHolder 1"/>
          <p:cNvSpPr>
            <a:spLocks noGrp="1"/>
          </p:cNvSpPr>
          <p:nvPr>
            <p:ph type="sldImg"/>
          </p:nvPr>
        </p:nvSpPr>
        <p:spPr>
          <a:xfrm>
            <a:off x="381240" y="694800"/>
            <a:ext cx="6095160" cy="3428640"/>
          </a:xfrm>
          <a:prstGeom prst="rect">
            <a:avLst/>
          </a:prstGeom>
        </p:spPr>
      </p:sp>
      <p:sp>
        <p:nvSpPr>
          <p:cNvPr id="1065"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Recursive DNS enabled to the world</a:t>
            </a:r>
            <a:endParaRPr b="0" lang="en-GB" sz="2000" spc="-1" strike="noStrike">
              <a:latin typeface="Arial"/>
            </a:endParaRPr>
          </a:p>
          <a:p>
            <a:pPr marL="216000" indent="-216000">
              <a:lnSpc>
                <a:spcPct val="100000"/>
              </a:lnSpc>
            </a:pPr>
            <a:r>
              <a:rPr b="0" lang="en-GB" sz="2000" spc="-1" strike="noStrike">
                <a:latin typeface="Arial"/>
              </a:rPr>
              <a:t>Private IP addresses revealed</a:t>
            </a:r>
            <a:endParaRPr b="0" lang="en-GB" sz="2000" spc="-1" strike="noStrike">
              <a:latin typeface="Arial"/>
            </a:endParaRPr>
          </a:p>
          <a:p>
            <a:pPr marL="216000" indent="-216000">
              <a:lnSpc>
                <a:spcPct val="100000"/>
              </a:lnSpc>
            </a:pPr>
            <a:r>
              <a:rPr b="0" lang="en-GB" sz="2000" spc="-1" strike="noStrike">
                <a:latin typeface="Arial"/>
              </a:rPr>
              <a:t>SPF records disclosing the email technologies used</a:t>
            </a:r>
            <a:endParaRPr b="0" lang="en-GB" sz="2000" spc="-1" strike="noStrike">
              <a:latin typeface="Arial"/>
            </a:endParaRPr>
          </a:p>
          <a:p>
            <a:pPr marL="216000" indent="-216000">
              <a:lnSpc>
                <a:spcPct val="100000"/>
              </a:lnSpc>
            </a:pPr>
            <a:r>
              <a:rPr b="0" lang="en-GB" sz="2000" spc="-1" strike="noStrike">
                <a:latin typeface="Arial"/>
              </a:rPr>
              <a:t>Enumeration of SIP records</a:t>
            </a:r>
            <a:endParaRPr b="0" lang="en-GB" sz="2000" spc="-1" strike="noStrike">
              <a:latin typeface="Arial"/>
            </a:endParaRPr>
          </a:p>
        </p:txBody>
      </p:sp>
      <p:sp>
        <p:nvSpPr>
          <p:cNvPr id="1066" name="TextShape 3"/>
          <p:cNvSpPr txBox="1"/>
          <p:nvPr/>
        </p:nvSpPr>
        <p:spPr>
          <a:xfrm>
            <a:off x="3884760" y="8685360"/>
            <a:ext cx="2971440" cy="458280"/>
          </a:xfrm>
          <a:prstGeom prst="rect">
            <a:avLst/>
          </a:prstGeom>
          <a:noFill/>
          <a:ln>
            <a:noFill/>
          </a:ln>
        </p:spPr>
        <p:txBody>
          <a:bodyPr anchor="b"/>
          <a:p>
            <a:pPr algn="r">
              <a:lnSpc>
                <a:spcPct val="100000"/>
              </a:lnSpc>
            </a:pPr>
            <a:fld id="{10FDFF22-E7D1-481D-B616-4CB224B40480}"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67"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6" name="PlaceHolder 1"/>
          <p:cNvSpPr>
            <a:spLocks noGrp="1"/>
          </p:cNvSpPr>
          <p:nvPr>
            <p:ph type="sldImg"/>
          </p:nvPr>
        </p:nvSpPr>
        <p:spPr>
          <a:xfrm>
            <a:off x="216360" y="812520"/>
            <a:ext cx="7126920" cy="4008960"/>
          </a:xfrm>
          <a:prstGeom prst="rect">
            <a:avLst/>
          </a:prstGeom>
        </p:spPr>
      </p:sp>
      <p:sp>
        <p:nvSpPr>
          <p:cNvPr id="977"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800" spc="-1" strike="noStrike" u="sng">
                <a:uFillTx/>
                <a:latin typeface="Arial"/>
              </a:rPr>
              <a:t>Acquisition of Total Assets</a:t>
            </a:r>
            <a:r>
              <a:rPr b="0" lang="en-GB" sz="800" spc="-1" strike="noStrike">
                <a:latin typeface="Arial"/>
              </a:rPr>
              <a:t>: a transaction in which one company purchases the total assets of another company; one company acquires another company to do with it as it sees fit.</a:t>
            </a:r>
            <a:endParaRPr b="0" lang="en-GB" sz="800" spc="-1" strike="noStrike">
              <a:latin typeface="Arial"/>
            </a:endParaRPr>
          </a:p>
          <a:p>
            <a:pPr marL="216000" indent="-216000">
              <a:lnSpc>
                <a:spcPct val="100000"/>
              </a:lnSpc>
            </a:pPr>
            <a:r>
              <a:rPr b="0" lang="en-GB" sz="800" spc="-1" strike="noStrike">
                <a:latin typeface="Arial"/>
              </a:rPr>
              <a:t>1. Liquidate selling off all of its assets for their individual value (occurred during the early 1980s when the economy was growing and interest rates were high, making assets more valuable).</a:t>
            </a:r>
            <a:endParaRPr b="0" lang="en-GB" sz="800" spc="-1" strike="noStrike">
              <a:latin typeface="Arial"/>
            </a:endParaRPr>
          </a:p>
          <a:p>
            <a:pPr marL="216000" indent="-216000">
              <a:lnSpc>
                <a:spcPct val="100000"/>
              </a:lnSpc>
            </a:pPr>
            <a:r>
              <a:rPr b="0" lang="en-GB" sz="800" spc="-1" strike="noStrike">
                <a:latin typeface="Arial"/>
              </a:rPr>
              <a:t>2. May break up into different business units or product lines and sell some or all of them.  Usually done because an assessment is made that the individual business unit or product line is not part of the strategic direction of the company; may need an immediate cash infusion: a method of eliminating a competitor, providing that such a transaction, as applicable, is approved by the country’s government regulators. </a:t>
            </a:r>
            <a:endParaRPr b="0" lang="en-GB" sz="800" spc="-1" strike="noStrike">
              <a:latin typeface="Arial"/>
            </a:endParaRPr>
          </a:p>
          <a:p>
            <a:pPr marL="216000" indent="-216000">
              <a:lnSpc>
                <a:spcPct val="100000"/>
              </a:lnSpc>
            </a:pPr>
            <a:r>
              <a:rPr b="0" lang="en-GB" sz="800" spc="-1" strike="noStrike">
                <a:latin typeface="Arial"/>
              </a:rPr>
              <a:t>3. The acquiring company may choose to keep the entire company it purchased and integrate it into itself, creating a larger company from the two smaller companies. Capitalize on the capabilities of both companies as they are shaped into a single new company, take advantage of any synergies created from the acquisition and leverage to create a financial gain. New technologies, expanded product lines, patent portfolio, or increased knowledge capital.</a:t>
            </a:r>
            <a:endParaRPr b="0" lang="en-GB" sz="800" spc="-1" strike="noStrike">
              <a:latin typeface="Arial"/>
            </a:endParaRPr>
          </a:p>
          <a:p>
            <a:pPr marL="216000" indent="-216000">
              <a:lnSpc>
                <a:spcPct val="100000"/>
              </a:lnSpc>
            </a:pPr>
            <a:endParaRPr b="0" lang="en-GB" sz="800" spc="-1" strike="noStrike">
              <a:latin typeface="Arial"/>
            </a:endParaRPr>
          </a:p>
          <a:p>
            <a:pPr marL="216000" indent="-216000">
              <a:lnSpc>
                <a:spcPct val="100000"/>
              </a:lnSpc>
            </a:pPr>
            <a:r>
              <a:rPr b="0" lang="en-GB" sz="800" spc="-1" strike="noStrike" u="sng">
                <a:uFillTx/>
                <a:latin typeface="Arial"/>
              </a:rPr>
              <a:t>Acquisition</a:t>
            </a:r>
            <a:r>
              <a:rPr b="0" lang="en-GB" sz="800" spc="-1" strike="noStrike">
                <a:latin typeface="Arial"/>
              </a:rPr>
              <a:t>: the acquiring company is interested only in obtaining a specific business unit or product line. The acquiring company makes a determination that it would benefit from the addition of a new technology, a new product, an expansion of its existing product line, or a new business area to become more competitive in its chosen marketplace.</a:t>
            </a:r>
            <a:endParaRPr b="0" lang="en-GB" sz="800" spc="-1" strike="noStrike">
              <a:latin typeface="Arial"/>
            </a:endParaRPr>
          </a:p>
          <a:p>
            <a:pPr marL="216000" indent="-216000">
              <a:lnSpc>
                <a:spcPct val="100000"/>
              </a:lnSpc>
            </a:pPr>
            <a:endParaRPr b="0" lang="en-GB" sz="800" spc="-1" strike="noStrike">
              <a:latin typeface="Arial"/>
            </a:endParaRPr>
          </a:p>
          <a:p>
            <a:pPr marL="216000" indent="-216000">
              <a:lnSpc>
                <a:spcPct val="100000"/>
              </a:lnSpc>
            </a:pPr>
            <a:r>
              <a:rPr b="0" lang="en-GB" sz="800" spc="-1" strike="noStrike" u="sng">
                <a:uFillTx/>
                <a:latin typeface="Arial"/>
              </a:rPr>
              <a:t>Merger</a:t>
            </a:r>
            <a:r>
              <a:rPr b="0" lang="en-GB" sz="800" spc="-1" strike="noStrike">
                <a:latin typeface="Arial"/>
              </a:rPr>
              <a:t> brings two companies together to form a single new company. In this instance, both companies agree to come together, generally as equal partners, with each bringing something unique to the union. Generally, each company brings something the other lacks, thereby improving the capabilities of the newly created company.  Neither company has an advantage after the merger, as both companies combine their people, assets, and capabilities to form a new entity. </a:t>
            </a:r>
            <a:endParaRPr b="0" lang="en-GB" sz="800" spc="-1" strike="noStrike">
              <a:latin typeface="Arial"/>
            </a:endParaRPr>
          </a:p>
          <a:p>
            <a:pPr marL="216000" indent="-216000">
              <a:lnSpc>
                <a:spcPct val="100000"/>
              </a:lnSpc>
            </a:pPr>
            <a:endParaRPr b="0" lang="en-GB" sz="800" spc="-1" strike="noStrike">
              <a:latin typeface="Arial"/>
            </a:endParaRPr>
          </a:p>
          <a:p>
            <a:pPr marL="216000" indent="-216000">
              <a:lnSpc>
                <a:spcPct val="100000"/>
              </a:lnSpc>
            </a:pPr>
            <a:r>
              <a:rPr b="0" lang="en-GB" sz="800" spc="-1" strike="noStrike" u="sng">
                <a:uFillTx/>
                <a:latin typeface="Arial"/>
              </a:rPr>
              <a:t>Divestiture</a:t>
            </a:r>
            <a:r>
              <a:rPr b="0" lang="en-GB" sz="800" spc="-1" strike="noStrike">
                <a:latin typeface="Arial"/>
              </a:rPr>
              <a:t> is a transaction that results in the sale of a business unit or product line. For example, a divestiture may occur when a company chooses to sell one of its product lines to another company. The selling company may conclude that it no longer chooses to be in the business of producing that particular product, or it may need cash and can best raise it by selling one of its business units or product lines.</a:t>
            </a:r>
            <a:endParaRPr b="0" lang="en-GB" sz="800" spc="-1" strike="noStrike">
              <a:latin typeface="Arial"/>
            </a:endParaRPr>
          </a:p>
        </p:txBody>
      </p:sp>
      <p:sp>
        <p:nvSpPr>
          <p:cNvPr id="978" name="TextShape 3"/>
          <p:cNvSpPr txBox="1"/>
          <p:nvPr/>
        </p:nvSpPr>
        <p:spPr>
          <a:xfrm>
            <a:off x="3884760" y="8685360"/>
            <a:ext cx="2971440" cy="458280"/>
          </a:xfrm>
          <a:prstGeom prst="rect">
            <a:avLst/>
          </a:prstGeom>
          <a:noFill/>
          <a:ln>
            <a:noFill/>
          </a:ln>
        </p:spPr>
        <p:txBody>
          <a:bodyPr anchor="b"/>
          <a:p>
            <a:pPr algn="r">
              <a:lnSpc>
                <a:spcPct val="100000"/>
              </a:lnSpc>
            </a:pPr>
            <a:fld id="{21F63E8F-2202-42C6-AD88-D6E87E32ACF4}"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79"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8" name="PlaceHolder 1"/>
          <p:cNvSpPr>
            <a:spLocks noGrp="1"/>
          </p:cNvSpPr>
          <p:nvPr>
            <p:ph type="sldImg"/>
          </p:nvPr>
        </p:nvSpPr>
        <p:spPr>
          <a:xfrm>
            <a:off x="381240" y="694800"/>
            <a:ext cx="6095160" cy="3428640"/>
          </a:xfrm>
          <a:prstGeom prst="rect">
            <a:avLst/>
          </a:prstGeom>
        </p:spPr>
      </p:sp>
      <p:sp>
        <p:nvSpPr>
          <p:cNvPr id="1069"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Can combine with shodan.io and other scripts</a:t>
            </a:r>
            <a:endParaRPr b="0" lang="en-GB" sz="2000" spc="-1" strike="noStrike">
              <a:latin typeface="Arial"/>
            </a:endParaRPr>
          </a:p>
        </p:txBody>
      </p:sp>
      <p:sp>
        <p:nvSpPr>
          <p:cNvPr id="1070" name="TextShape 3"/>
          <p:cNvSpPr txBox="1"/>
          <p:nvPr/>
        </p:nvSpPr>
        <p:spPr>
          <a:xfrm>
            <a:off x="3884760" y="8685360"/>
            <a:ext cx="2971440" cy="458280"/>
          </a:xfrm>
          <a:prstGeom prst="rect">
            <a:avLst/>
          </a:prstGeom>
          <a:noFill/>
          <a:ln>
            <a:noFill/>
          </a:ln>
        </p:spPr>
        <p:txBody>
          <a:bodyPr anchor="b"/>
          <a:p>
            <a:pPr algn="r">
              <a:lnSpc>
                <a:spcPct val="100000"/>
              </a:lnSpc>
            </a:pPr>
            <a:fld id="{35100546-74AA-4403-8FED-B014C303E8BF}"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71"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2" name="PlaceHolder 1"/>
          <p:cNvSpPr>
            <a:spLocks noGrp="1"/>
          </p:cNvSpPr>
          <p:nvPr>
            <p:ph type="sldImg"/>
          </p:nvPr>
        </p:nvSpPr>
        <p:spPr>
          <a:xfrm>
            <a:off x="381240" y="694800"/>
            <a:ext cx="6095160" cy="3428640"/>
          </a:xfrm>
          <a:prstGeom prst="rect">
            <a:avLst/>
          </a:prstGeom>
        </p:spPr>
      </p:sp>
      <p:sp>
        <p:nvSpPr>
          <p:cNvPr id="1073"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a:latin typeface="Arial"/>
              </a:rPr>
              <a:t>nmap: scan few hosts for open ports/services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a:latin typeface="Arial"/>
              </a:rPr>
              <a:t>zmap: scan lots of hosts for a single port/service.  “On a computer with a gigabit connection, ZMap can scan the entire public IPv4 address space in under 45 minutes. With a 10gigE connection and PF_RING, ZMap can scan the IPv4 address space in 5 minutes.”</a:t>
            </a:r>
            <a:endParaRPr b="0" lang="en-GB" sz="2000" spc="-1" strike="noStrike">
              <a:latin typeface="Arial"/>
            </a:endParaRPr>
          </a:p>
        </p:txBody>
      </p:sp>
      <p:sp>
        <p:nvSpPr>
          <p:cNvPr id="1074" name="TextShape 3"/>
          <p:cNvSpPr txBox="1"/>
          <p:nvPr/>
        </p:nvSpPr>
        <p:spPr>
          <a:xfrm>
            <a:off x="3884760" y="8685360"/>
            <a:ext cx="2971440" cy="458280"/>
          </a:xfrm>
          <a:prstGeom prst="rect">
            <a:avLst/>
          </a:prstGeom>
          <a:noFill/>
          <a:ln>
            <a:noFill/>
          </a:ln>
        </p:spPr>
        <p:txBody>
          <a:bodyPr anchor="b"/>
          <a:p>
            <a:pPr algn="r">
              <a:lnSpc>
                <a:spcPct val="100000"/>
              </a:lnSpc>
            </a:pPr>
            <a:fld id="{46F3C663-D3C0-4CEF-9642-D9ACCE43F985}"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1075"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0" name="PlaceHolder 1"/>
          <p:cNvSpPr>
            <a:spLocks noGrp="1"/>
          </p:cNvSpPr>
          <p:nvPr>
            <p:ph type="sldImg"/>
          </p:nvPr>
        </p:nvSpPr>
        <p:spPr>
          <a:xfrm>
            <a:off x="216360" y="812520"/>
            <a:ext cx="7126920" cy="4008960"/>
          </a:xfrm>
          <a:prstGeom prst="rect">
            <a:avLst/>
          </a:prstGeom>
        </p:spPr>
      </p:sp>
      <p:sp>
        <p:nvSpPr>
          <p:cNvPr id="981" name="PlaceHolder 2"/>
          <p:cNvSpPr>
            <a:spLocks noGrp="1"/>
          </p:cNvSpPr>
          <p:nvPr>
            <p:ph type="body"/>
          </p:nvPr>
        </p:nvSpPr>
        <p:spPr>
          <a:xfrm>
            <a:off x="685800" y="4400640"/>
            <a:ext cx="5486040" cy="3600000"/>
          </a:xfrm>
          <a:prstGeom prst="rect">
            <a:avLst/>
          </a:prstGeom>
        </p:spPr>
        <p:txBody>
          <a:bodyPr/>
          <a:p>
            <a:pPr marL="216000" indent="-216000">
              <a:lnSpc>
                <a:spcPct val="100000"/>
              </a:lnSpc>
            </a:pPr>
            <a:r>
              <a:rPr b="0" lang="en-GB" sz="2000" spc="-1" strike="noStrike" u="sng">
                <a:uFillTx/>
                <a:latin typeface="Arial"/>
              </a:rPr>
              <a:t>Cost control</a:t>
            </a:r>
            <a:r>
              <a:rPr b="0" lang="en-GB" sz="2000" spc="-1" strike="noStrike">
                <a:latin typeface="Arial"/>
              </a:rPr>
              <a:t>: In an environment where competitors aggressively try to find ways to increase their sales, revenue, and profits, the loss of market-share is not uncommon.  Generally, the initial reaction under these difficult conditions is to cut costs. </a:t>
            </a:r>
            <a:endParaRPr b="0" lang="en-GB" sz="2000" spc="-1" strike="noStrike">
              <a:latin typeface="Arial"/>
            </a:endParaRPr>
          </a:p>
          <a:p>
            <a:pPr marL="216000" indent="-216000">
              <a:lnSpc>
                <a:spcPct val="100000"/>
              </a:lnSpc>
            </a:pPr>
            <a:r>
              <a:rPr b="0" lang="en-GB" sz="2000" spc="-1" strike="noStrike">
                <a:latin typeface="Arial"/>
              </a:rPr>
              <a:t>Cutting costs usually begins with cutting jobs. Quite often, consequences of this are overlooked in the wholesale effort to slash costs.</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Expand market-share</a:t>
            </a:r>
            <a:r>
              <a:rPr b="0" lang="en-GB" sz="2000" spc="-1" strike="noStrike">
                <a:latin typeface="Arial"/>
              </a:rPr>
              <a:t> is the counteraction to cost-cutting. One effective way to increase market-share is to acquire another company operating in the same marketplace. One acquired company may be native to the marketplace in which the acquiring company wishes to penetrate and has a greater market-share in that marketplace than the acquiring company.   When one company acquires another, along with the acquired company comes its market-share.</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The changing of government regulations</a:t>
            </a:r>
            <a:r>
              <a:rPr b="0" lang="en-GB" sz="2000" spc="-1" strike="noStrike">
                <a:latin typeface="Arial"/>
              </a:rPr>
              <a:t> can drive, enable, and even encourage companies to pursue divestitures, mergers, or acquisitions.  Deregulation within the media, telecommunications, utilities, and health care industries has led to increased merger and acquisition activity. </a:t>
            </a:r>
            <a:endParaRPr b="0" lang="en-GB" sz="2000" spc="-1" strike="noStrike">
              <a:latin typeface="Arial"/>
            </a:endParaRPr>
          </a:p>
          <a:p>
            <a:pPr marL="216000" indent="-216000">
              <a:lnSpc>
                <a:spcPct val="100000"/>
              </a:lnSpc>
            </a:pPr>
            <a:endParaRPr b="0" lang="en-GB" sz="2000" spc="-1" strike="noStrike">
              <a:latin typeface="Arial"/>
            </a:endParaRPr>
          </a:p>
          <a:p>
            <a:pPr marL="216000" indent="-216000">
              <a:lnSpc>
                <a:spcPct val="100000"/>
              </a:lnSpc>
            </a:pPr>
            <a:r>
              <a:rPr b="0" lang="en-GB" sz="2000" spc="-1" strike="noStrike" u="sng">
                <a:uFillTx/>
                <a:latin typeface="Arial"/>
              </a:rPr>
              <a:t>Others…</a:t>
            </a:r>
            <a:endParaRPr b="0" lang="en-GB" sz="2000" spc="-1" strike="noStrike">
              <a:latin typeface="Arial"/>
            </a:endParaRPr>
          </a:p>
          <a:p>
            <a:pPr marL="216000" indent="-216000">
              <a:lnSpc>
                <a:spcPct val="100000"/>
              </a:lnSpc>
            </a:pPr>
            <a:r>
              <a:rPr b="0" lang="en-GB" sz="2000" spc="-1" strike="noStrike">
                <a:latin typeface="Arial"/>
              </a:rPr>
              <a:t>Technological Changes and Developments </a:t>
            </a:r>
            <a:endParaRPr b="0" lang="en-GB" sz="2000" spc="-1" strike="noStrike">
              <a:latin typeface="Arial"/>
            </a:endParaRPr>
          </a:p>
          <a:p>
            <a:pPr marL="216000" indent="-216000">
              <a:lnSpc>
                <a:spcPct val="100000"/>
              </a:lnSpc>
            </a:pPr>
            <a:r>
              <a:rPr b="0" lang="en-GB" sz="2000" spc="-1" strike="noStrike">
                <a:latin typeface="Arial"/>
              </a:rPr>
              <a:t>Financial Marketplace Conditions </a:t>
            </a:r>
            <a:endParaRPr b="0" lang="en-GB" sz="2000" spc="-1" strike="noStrike">
              <a:latin typeface="Arial"/>
            </a:endParaRPr>
          </a:p>
          <a:p>
            <a:pPr marL="216000" indent="-216000">
              <a:lnSpc>
                <a:spcPct val="100000"/>
              </a:lnSpc>
            </a:pPr>
            <a:r>
              <a:rPr b="0" lang="en-GB" sz="2000" spc="-1" strike="noStrike">
                <a:latin typeface="Arial"/>
              </a:rPr>
              <a:t>Consolidation </a:t>
            </a:r>
            <a:endParaRPr b="0" lang="en-GB" sz="2000" spc="-1" strike="noStrike">
              <a:latin typeface="Arial"/>
            </a:endParaRPr>
          </a:p>
          <a:p>
            <a:pPr marL="216000" indent="-216000">
              <a:lnSpc>
                <a:spcPct val="100000"/>
              </a:lnSpc>
            </a:pPr>
            <a:r>
              <a:rPr b="0" lang="en-GB" sz="2000" spc="-1" strike="noStrike">
                <a:latin typeface="Arial"/>
              </a:rPr>
              <a:t>External Investment Alternative to Internal Growth </a:t>
            </a:r>
            <a:endParaRPr b="0" lang="en-GB" sz="2000" spc="-1" strike="noStrike">
              <a:latin typeface="Arial"/>
            </a:endParaRPr>
          </a:p>
          <a:p>
            <a:pPr marL="216000" indent="-216000">
              <a:lnSpc>
                <a:spcPct val="100000"/>
              </a:lnSpc>
            </a:pPr>
            <a:r>
              <a:rPr b="0" lang="en-GB" sz="2000" spc="-1" strike="noStrike">
                <a:latin typeface="Arial"/>
              </a:rPr>
              <a:t>Divestment of Non-Core Businesses </a:t>
            </a:r>
            <a:endParaRPr b="0" lang="en-GB" sz="2000" spc="-1" strike="noStrike">
              <a:latin typeface="Arial"/>
            </a:endParaRPr>
          </a:p>
        </p:txBody>
      </p:sp>
      <p:sp>
        <p:nvSpPr>
          <p:cNvPr id="982" name="TextShape 3"/>
          <p:cNvSpPr txBox="1"/>
          <p:nvPr/>
        </p:nvSpPr>
        <p:spPr>
          <a:xfrm>
            <a:off x="3884760" y="8685360"/>
            <a:ext cx="2971440" cy="458280"/>
          </a:xfrm>
          <a:prstGeom prst="rect">
            <a:avLst/>
          </a:prstGeom>
          <a:noFill/>
          <a:ln>
            <a:noFill/>
          </a:ln>
        </p:spPr>
        <p:txBody>
          <a:bodyPr anchor="b"/>
          <a:p>
            <a:pPr algn="r">
              <a:lnSpc>
                <a:spcPct val="100000"/>
              </a:lnSpc>
            </a:pPr>
            <a:fld id="{CC73FCEA-A404-431F-BC68-CFBD238B49DD}" type="slidenum">
              <a:rPr b="0" lang="en-GB" sz="1200" spc="-1" strike="noStrike">
                <a:solidFill>
                  <a:srgbClr val="000000"/>
                </a:solidFill>
                <a:latin typeface="+mn-lt"/>
                <a:ea typeface="+mn-ea"/>
              </a:rPr>
              <a:t>&lt;number&gt;</a:t>
            </a:fld>
            <a:endParaRPr b="0" lang="en-GB" sz="1200" spc="-1" strike="noStrike">
              <a:latin typeface="Times New Roman"/>
            </a:endParaRPr>
          </a:p>
        </p:txBody>
      </p:sp>
      <p:sp>
        <p:nvSpPr>
          <p:cNvPr id="983" name="TextShape 4"/>
          <p:cNvSpPr txBox="1"/>
          <p:nvPr/>
        </p:nvSpPr>
        <p:spPr>
          <a:xfrm>
            <a:off x="3884760" y="0"/>
            <a:ext cx="2971440" cy="458280"/>
          </a:xfrm>
          <a:prstGeom prst="rect">
            <a:avLst/>
          </a:prstGeom>
          <a:noFill/>
          <a:ln>
            <a:noFill/>
          </a:ln>
        </p:spPr>
        <p:txBody>
          <a:bodyPr/>
          <a:p>
            <a:pPr algn="r">
              <a:lnSpc>
                <a:spcPct val="100000"/>
              </a:lnSpc>
            </a:pPr>
            <a:r>
              <a:rPr b="0" lang="en-GB" sz="1200" spc="-1" strike="noStrike">
                <a:solidFill>
                  <a:srgbClr val="000000"/>
                </a:solidFill>
                <a:latin typeface="+mn-lt"/>
                <a:ea typeface="+mn-ea"/>
              </a:rPr>
              <a:t>12/06/2017</a:t>
            </a:r>
            <a:endParaRPr b="0" lang="en-GB"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8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8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8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6"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8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8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9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9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0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0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4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4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4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4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4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4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5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51"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5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5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5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5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6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6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6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6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67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67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1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1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1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1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1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1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1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20"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2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2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2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2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2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3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3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3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3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3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3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74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74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0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7"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0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1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1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1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2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2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2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2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3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6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7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7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7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6"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7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7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82"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3"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4"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8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88"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90"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1"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9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6"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198"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199"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0"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1"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2"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03"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34"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36"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38"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39"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43"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4"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5"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4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49"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5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2"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3"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55"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6"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0"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1"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263"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4"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5"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6"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7"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268"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03"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0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05"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07"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08"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0"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12"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3"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4"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1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1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18"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2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1"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2"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2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24"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5"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29"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0"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32"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3"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4"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5"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6"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37"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72"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74"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76"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7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7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79"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81"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3"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8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8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8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1"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93"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4"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396"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8"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39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01"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4"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0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1"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3"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5"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46"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50"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1"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2"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5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6"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5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5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62"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3"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65"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7"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68"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70"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1"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2"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3"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4"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75"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09"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0"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1"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48"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49"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0"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17" name="PlaceHolder 1"/>
          <p:cNvSpPr>
            <a:spLocks noGrp="1"/>
          </p:cNvSpPr>
          <p:nvPr>
            <p:ph type="subTitle"/>
          </p:nvPr>
        </p:nvSpPr>
        <p:spPr>
          <a:xfrm>
            <a:off x="1941840" y="1886040"/>
            <a:ext cx="6686280" cy="786600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22"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33"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
        <p:nvSpPr>
          <p:cNvPr id="5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8"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79" name="PlaceHolder 2"/>
          <p:cNvSpPr>
            <a:spLocks noGrp="1"/>
          </p:cNvSpPr>
          <p:nvPr>
            <p:ph type="subTitle"/>
          </p:nvPr>
        </p:nvSpPr>
        <p:spPr>
          <a:xfrm>
            <a:off x="457200" y="1203480"/>
            <a:ext cx="8229240" cy="2982960"/>
          </a:xfrm>
          <a:prstGeom prst="rect">
            <a:avLst/>
          </a:prstGeom>
        </p:spPr>
        <p:txBody>
          <a:bodyPr lIns="0" rIns="0" tIns="0" bIns="0" anchor="ctr"/>
          <a:p>
            <a:pPr algn="ctr"/>
            <a:endParaRPr b="0" lang="en-GB"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80" name="PlaceHolder 1"/>
          <p:cNvSpPr>
            <a:spLocks noGrp="1"/>
          </p:cNvSpPr>
          <p:nvPr>
            <p:ph type="title"/>
          </p:nvPr>
        </p:nvSpPr>
        <p:spPr>
          <a:xfrm>
            <a:off x="1941840" y="1886040"/>
            <a:ext cx="6686280" cy="1696680"/>
          </a:xfrm>
          <a:prstGeom prst="rect">
            <a:avLst/>
          </a:prstGeom>
        </p:spPr>
        <p:txBody>
          <a:bodyPr lIns="0" rIns="0" tIns="0" bIns="0" anchor="ctr"/>
          <a:p>
            <a:endParaRPr b="0" lang="en-US" sz="1800" spc="-1" strike="noStrike">
              <a:solidFill>
                <a:srgbClr val="000000"/>
              </a:solidFill>
              <a:latin typeface="Century Gothic"/>
            </a:endParaRPr>
          </a:p>
        </p:txBody>
      </p:sp>
      <p:sp>
        <p:nvSpPr>
          <p:cNvPr id="581" name="PlaceHolder 2"/>
          <p:cNvSpPr>
            <a:spLocks noGrp="1"/>
          </p:cNvSpPr>
          <p:nvPr>
            <p:ph type="body"/>
          </p:nvPr>
        </p:nvSpPr>
        <p:spPr>
          <a:xfrm>
            <a:off x="457200" y="1203480"/>
            <a:ext cx="8229240" cy="2982960"/>
          </a:xfrm>
          <a:prstGeom prst="rect">
            <a:avLst/>
          </a:prstGeom>
        </p:spPr>
        <p:txBody>
          <a:bodyPr lIns="0" rIns="0" tIns="0" bIns="0">
            <a:normAutofit/>
          </a:bodyPr>
          <a:p>
            <a:endParaRPr b="0" lang="en-US" sz="1350" spc="-1" strike="noStrike">
              <a:solidFill>
                <a:srgbClr val="404040"/>
              </a:solidFill>
              <a:latin typeface="Century Gothic"/>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0" name="Group 1"/>
          <p:cNvGrpSpPr/>
          <p:nvPr/>
        </p:nvGrpSpPr>
        <p:grpSpPr>
          <a:xfrm>
            <a:off x="0" y="171360"/>
            <a:ext cx="2138040" cy="4978800"/>
            <a:chOff x="0" y="171360"/>
            <a:chExt cx="2138040" cy="4978800"/>
          </a:xfrm>
        </p:grpSpPr>
        <p:sp>
          <p:nvSpPr>
            <p:cNvPr id="1"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2"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3"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4"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5"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6"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7"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8"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9"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10"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11"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12"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13" name="Group 14"/>
          <p:cNvGrpSpPr/>
          <p:nvPr/>
        </p:nvGrpSpPr>
        <p:grpSpPr>
          <a:xfrm>
            <a:off x="20520" y="-720"/>
            <a:ext cx="1767240" cy="5140440"/>
            <a:chOff x="20520" y="-720"/>
            <a:chExt cx="1767240" cy="5140440"/>
          </a:xfrm>
        </p:grpSpPr>
        <p:sp>
          <p:nvSpPr>
            <p:cNvPr id="14"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15"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16"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17"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18"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19"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20"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21"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22"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23"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24"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25"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26"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27" name="PlaceHolder 28"/>
          <p:cNvSpPr>
            <a:spLocks noGrp="1"/>
          </p:cNvSpPr>
          <p:nvPr>
            <p:ph type="body"/>
          </p:nvPr>
        </p:nvSpPr>
        <p:spPr>
          <a:xfrm>
            <a:off x="393840" y="4203720"/>
            <a:ext cx="6806880" cy="723600"/>
          </a:xfrm>
          <a:prstGeom prst="rect">
            <a:avLst/>
          </a:prstGeom>
        </p:spPr>
        <p:txBody>
          <a:bodyPr/>
          <a:p>
            <a:pPr marL="432000" indent="-324000">
              <a:lnSpc>
                <a:spcPct val="90000"/>
              </a:lnSpc>
              <a:spcBef>
                <a:spcPts val="751"/>
              </a:spcBef>
              <a:buClr>
                <a:srgbClr val="000000"/>
              </a:buClr>
              <a:buSzPct val="45000"/>
              <a:buFont typeface="Wingdings" charset="2"/>
              <a:buChar char=""/>
            </a:pPr>
            <a:r>
              <a:rPr b="0" lang="en-US" sz="1300" spc="-1" strike="noStrike">
                <a:solidFill>
                  <a:srgbClr val="ffffff"/>
                </a:solidFill>
                <a:latin typeface="Century Gothic"/>
              </a:rPr>
              <a:t>Presenter name, Credentials,</a:t>
            </a:r>
            <a:br/>
            <a:r>
              <a:rPr b="0" lang="en-US" sz="1300" spc="-1" strike="noStrike">
                <a:solidFill>
                  <a:srgbClr val="ffffff"/>
                </a:solidFill>
                <a:latin typeface="Century Gothic"/>
              </a:rPr>
              <a:t>Title, Company</a:t>
            </a:r>
            <a:endParaRPr b="0" lang="en-US" sz="1300" spc="-1" strike="noStrike">
              <a:solidFill>
                <a:srgbClr val="404040"/>
              </a:solidFill>
              <a:latin typeface="Century Gothic"/>
            </a:endParaRPr>
          </a:p>
        </p:txBody>
      </p:sp>
      <p:sp>
        <p:nvSpPr>
          <p:cNvPr id="28" name="PlaceHolder 29"/>
          <p:cNvSpPr>
            <a:spLocks noGrp="1"/>
          </p:cNvSpPr>
          <p:nvPr>
            <p:ph type="body"/>
          </p:nvPr>
        </p:nvSpPr>
        <p:spPr>
          <a:xfrm>
            <a:off x="393840" y="1320840"/>
            <a:ext cx="6806880" cy="2882520"/>
          </a:xfrm>
          <a:prstGeom prst="rect">
            <a:avLst/>
          </a:prstGeom>
        </p:spPr>
        <p:txBody>
          <a:bodyPr anchor="ctr"/>
          <a:p>
            <a:pPr>
              <a:lnSpc>
                <a:spcPct val="90000"/>
              </a:lnSpc>
              <a:spcBef>
                <a:spcPts val="751"/>
              </a:spcBef>
            </a:pPr>
            <a:r>
              <a:rPr b="0" lang="en-US" sz="3600" spc="-1" strike="noStrike">
                <a:solidFill>
                  <a:srgbClr val="a53010"/>
                </a:solidFill>
                <a:latin typeface="Century Gothic"/>
              </a:rPr>
              <a:t>Click to edit</a:t>
            </a:r>
            <a:br/>
            <a:r>
              <a:rPr b="0" lang="en-US" sz="3600" spc="-1" strike="noStrike">
                <a:solidFill>
                  <a:srgbClr val="a53010"/>
                </a:solidFill>
                <a:latin typeface="Century Gothic"/>
              </a:rPr>
              <a:t>session title</a:t>
            </a:r>
            <a:endParaRPr b="0" lang="en-US" sz="3600" spc="-1" strike="noStrike">
              <a:solidFill>
                <a:srgbClr val="404040"/>
              </a:solidFill>
              <a:latin typeface="Century Gothic"/>
            </a:endParaRPr>
          </a:p>
        </p:txBody>
      </p:sp>
      <p:sp>
        <p:nvSpPr>
          <p:cNvPr id="29" name="PlaceHolder 30"/>
          <p:cNvSpPr>
            <a:spLocks noGrp="1"/>
          </p:cNvSpPr>
          <p:nvPr>
            <p:ph type="title"/>
          </p:nvPr>
        </p:nvSpPr>
        <p:spPr>
          <a:xfrm>
            <a:off x="457200" y="205200"/>
            <a:ext cx="8229240" cy="858600"/>
          </a:xfrm>
          <a:prstGeom prst="rect">
            <a:avLst/>
          </a:prstGeom>
        </p:spPr>
        <p:txBody>
          <a:bodyPr lIns="0" rIns="0" tIns="0" bIns="0" anchor="ctr"/>
          <a:p>
            <a:r>
              <a:rPr b="0" lang="en-US" sz="1800" spc="-1" strike="noStrike">
                <a:solidFill>
                  <a:srgbClr val="000000"/>
                </a:solidFill>
                <a:latin typeface="Century Gothic"/>
              </a:rPr>
              <a:t>Click to edit the title text format</a:t>
            </a:r>
            <a:endParaRPr b="0" lang="en-US" sz="1800" spc="-1" strike="noStrike">
              <a:solidFill>
                <a:srgbClr val="000000"/>
              </a:solidFill>
              <a:latin typeface="Century Gothic"/>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14" name="Group 1"/>
          <p:cNvGrpSpPr/>
          <p:nvPr/>
        </p:nvGrpSpPr>
        <p:grpSpPr>
          <a:xfrm>
            <a:off x="0" y="171360"/>
            <a:ext cx="2138040" cy="4978800"/>
            <a:chOff x="0" y="171360"/>
            <a:chExt cx="2138040" cy="4978800"/>
          </a:xfrm>
        </p:grpSpPr>
        <p:sp>
          <p:nvSpPr>
            <p:cNvPr id="615"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616"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617"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618"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619"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620"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621"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622"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623"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624"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625"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626"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627" name="Group 14"/>
          <p:cNvGrpSpPr/>
          <p:nvPr/>
        </p:nvGrpSpPr>
        <p:grpSpPr>
          <a:xfrm>
            <a:off x="20520" y="-720"/>
            <a:ext cx="1767240" cy="5140440"/>
            <a:chOff x="20520" y="-720"/>
            <a:chExt cx="1767240" cy="5140440"/>
          </a:xfrm>
        </p:grpSpPr>
        <p:sp>
          <p:nvSpPr>
            <p:cNvPr id="628"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629"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630"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631"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632"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633"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634"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635"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636"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637"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638"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639"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640"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641" name="PlaceHolder 28"/>
          <p:cNvSpPr>
            <a:spLocks noGrp="1"/>
          </p:cNvSpPr>
          <p:nvPr>
            <p:ph type="title"/>
          </p:nvPr>
        </p:nvSpPr>
        <p:spPr>
          <a:xfrm>
            <a:off x="1944720" y="468000"/>
            <a:ext cx="6683400" cy="960480"/>
          </a:xfrm>
          <a:prstGeom prst="rect">
            <a:avLst/>
          </a:prstGeom>
        </p:spPr>
        <p:txBody>
          <a:bodyPr>
            <a:normAutofit/>
          </a:bodyPr>
          <a:p>
            <a:pPr>
              <a:lnSpc>
                <a:spcPct val="100000"/>
              </a:lnSpc>
            </a:pPr>
            <a:r>
              <a:rPr b="0" lang="en-US" sz="2400" spc="-1" strike="noStrike">
                <a:solidFill>
                  <a:srgbClr val="728653"/>
                </a:solidFill>
                <a:latin typeface="Century Gothic"/>
              </a:rPr>
              <a:t>Click to edit Master title style</a:t>
            </a:r>
            <a:endParaRPr b="0" lang="en-US" sz="2400" spc="-1" strike="noStrike">
              <a:solidFill>
                <a:srgbClr val="000000"/>
              </a:solidFill>
              <a:latin typeface="Century Gothic"/>
            </a:endParaRPr>
          </a:p>
        </p:txBody>
      </p:sp>
      <p:sp>
        <p:nvSpPr>
          <p:cNvPr id="642" name="PlaceHolder 29"/>
          <p:cNvSpPr>
            <a:spLocks noGrp="1"/>
          </p:cNvSpPr>
          <p:nvPr>
            <p:ph type="body"/>
          </p:nvPr>
        </p:nvSpPr>
        <p:spPr>
          <a:xfrm>
            <a:off x="457200" y="1200240"/>
            <a:ext cx="8229240" cy="339408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Third level</a:t>
            </a:r>
            <a:endParaRPr b="0" lang="en-US" sz="16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Fourth level</a:t>
            </a:r>
            <a:endParaRPr b="0" lang="en-US" sz="160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Fifth level</a:t>
            </a:r>
            <a:endParaRPr b="0" lang="en-US" sz="16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79" name="Group 1"/>
          <p:cNvGrpSpPr/>
          <p:nvPr/>
        </p:nvGrpSpPr>
        <p:grpSpPr>
          <a:xfrm>
            <a:off x="0" y="171360"/>
            <a:ext cx="2138040" cy="4978800"/>
            <a:chOff x="0" y="171360"/>
            <a:chExt cx="2138040" cy="4978800"/>
          </a:xfrm>
        </p:grpSpPr>
        <p:sp>
          <p:nvSpPr>
            <p:cNvPr id="680"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681"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682"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683"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684"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685"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686"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687"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688"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689"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690"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691"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692" name="Group 14"/>
          <p:cNvGrpSpPr/>
          <p:nvPr/>
        </p:nvGrpSpPr>
        <p:grpSpPr>
          <a:xfrm>
            <a:off x="20520" y="-720"/>
            <a:ext cx="1767240" cy="5140440"/>
            <a:chOff x="20520" y="-720"/>
            <a:chExt cx="1767240" cy="5140440"/>
          </a:xfrm>
        </p:grpSpPr>
        <p:sp>
          <p:nvSpPr>
            <p:cNvPr id="693"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694"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695"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696"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697"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698"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699"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700"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701"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702"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703"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704"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705"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706"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707"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708" name="PlaceHolder 30"/>
          <p:cNvSpPr>
            <a:spLocks noGrp="1"/>
          </p:cNvSpPr>
          <p:nvPr>
            <p:ph type="dt"/>
          </p:nvPr>
        </p:nvSpPr>
        <p:spPr>
          <a:xfrm>
            <a:off x="7771320" y="4597920"/>
            <a:ext cx="859320" cy="277560"/>
          </a:xfrm>
          <a:prstGeom prst="rect">
            <a:avLst/>
          </a:prstGeom>
        </p:spPr>
        <p:txBody>
          <a:bodyPr anchor="ctr"/>
          <a:p>
            <a:pPr algn="r">
              <a:lnSpc>
                <a:spcPct val="100000"/>
              </a:lnSpc>
            </a:pPr>
            <a:fld id="{F762061C-35EA-42A3-8074-8D8FBD8FB4E1}" type="datetime">
              <a:rPr b="0" lang="en-GB" sz="680" spc="-1" strike="noStrike">
                <a:solidFill>
                  <a:srgbClr val="8b8b8b"/>
                </a:solidFill>
                <a:latin typeface="Century Gothic"/>
              </a:rPr>
              <a:t>12/04/18</a:t>
            </a:fld>
            <a:endParaRPr b="0" lang="en-GB" sz="680" spc="-1" strike="noStrike">
              <a:latin typeface="Times New Roman"/>
            </a:endParaRPr>
          </a:p>
        </p:txBody>
      </p:sp>
      <p:sp>
        <p:nvSpPr>
          <p:cNvPr id="709"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710"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711" name="PlaceHolder 33"/>
          <p:cNvSpPr>
            <a:spLocks noGrp="1"/>
          </p:cNvSpPr>
          <p:nvPr>
            <p:ph type="sldNum"/>
          </p:nvPr>
        </p:nvSpPr>
        <p:spPr>
          <a:xfrm>
            <a:off x="398880" y="590760"/>
            <a:ext cx="584640" cy="273600"/>
          </a:xfrm>
          <a:prstGeom prst="rect">
            <a:avLst/>
          </a:prstGeom>
        </p:spPr>
        <p:txBody>
          <a:bodyPr anchor="ctr"/>
          <a:p>
            <a:pPr algn="r">
              <a:lnSpc>
                <a:spcPct val="100000"/>
              </a:lnSpc>
            </a:pPr>
            <a:fld id="{D1DBED77-2E9A-4DBF-9FFD-E48E8713CD01}"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66" name="Group 1"/>
          <p:cNvGrpSpPr/>
          <p:nvPr/>
        </p:nvGrpSpPr>
        <p:grpSpPr>
          <a:xfrm>
            <a:off x="0" y="171360"/>
            <a:ext cx="2138040" cy="4978800"/>
            <a:chOff x="0" y="171360"/>
            <a:chExt cx="2138040" cy="4978800"/>
          </a:xfrm>
        </p:grpSpPr>
        <p:sp>
          <p:nvSpPr>
            <p:cNvPr id="67"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68"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69"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70"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71"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72"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73"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74"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75"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76"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77"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78"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79" name="Group 14"/>
          <p:cNvGrpSpPr/>
          <p:nvPr/>
        </p:nvGrpSpPr>
        <p:grpSpPr>
          <a:xfrm>
            <a:off x="20520" y="-720"/>
            <a:ext cx="1767240" cy="5140440"/>
            <a:chOff x="20520" y="-720"/>
            <a:chExt cx="1767240" cy="5140440"/>
          </a:xfrm>
        </p:grpSpPr>
        <p:sp>
          <p:nvSpPr>
            <p:cNvPr id="80"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81"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82"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83"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84"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85"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86"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87"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88"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89"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90"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91"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92"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93"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a:t>
            </a:r>
            <a:r>
              <a:rPr b="0" lang="en-US" sz="2700" spc="-1" strike="noStrike">
                <a:solidFill>
                  <a:srgbClr val="728653"/>
                </a:solidFill>
                <a:latin typeface="Century Gothic"/>
              </a:rPr>
              <a:t>edit </a:t>
            </a:r>
            <a:r>
              <a:rPr b="0" lang="en-US" sz="2700" spc="-1" strike="noStrike">
                <a:solidFill>
                  <a:srgbClr val="728653"/>
                </a:solidFill>
                <a:latin typeface="Century Gothic"/>
              </a:rPr>
              <a:t>Master </a:t>
            </a:r>
            <a:r>
              <a:rPr b="0" lang="en-US" sz="2700" spc="-1" strike="noStrike">
                <a:solidFill>
                  <a:srgbClr val="728653"/>
                </a:solidFill>
                <a:latin typeface="Century Gothic"/>
              </a:rPr>
              <a:t>title style</a:t>
            </a:r>
            <a:endParaRPr b="0" lang="en-US" sz="2700" spc="-1" strike="noStrike">
              <a:solidFill>
                <a:srgbClr val="000000"/>
              </a:solidFill>
              <a:latin typeface="Century Gothic"/>
            </a:endParaRPr>
          </a:p>
        </p:txBody>
      </p:sp>
      <p:sp>
        <p:nvSpPr>
          <p:cNvPr id="94"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95" name="PlaceHolder 30"/>
          <p:cNvSpPr>
            <a:spLocks noGrp="1"/>
          </p:cNvSpPr>
          <p:nvPr>
            <p:ph type="dt"/>
          </p:nvPr>
        </p:nvSpPr>
        <p:spPr>
          <a:xfrm>
            <a:off x="7771320" y="4597920"/>
            <a:ext cx="859320" cy="277560"/>
          </a:xfrm>
          <a:prstGeom prst="rect">
            <a:avLst/>
          </a:prstGeom>
        </p:spPr>
        <p:txBody>
          <a:bodyPr anchor="ctr"/>
          <a:p>
            <a:pPr algn="r">
              <a:lnSpc>
                <a:spcPct val="100000"/>
              </a:lnSpc>
            </a:pPr>
            <a:fld id="{4FF220F2-433E-46C7-B693-79CDAD22A356}" type="datetime">
              <a:rPr b="0" lang="en-GB" sz="680" spc="-1" strike="noStrike">
                <a:solidFill>
                  <a:srgbClr val="8b8b8b"/>
                </a:solidFill>
                <a:latin typeface="Century Gothic"/>
              </a:rPr>
              <a:t>12/04/18</a:t>
            </a:fld>
            <a:endParaRPr b="0" lang="en-GB" sz="680" spc="-1" strike="noStrike">
              <a:latin typeface="Times New Roman"/>
            </a:endParaRPr>
          </a:p>
        </p:txBody>
      </p:sp>
      <p:sp>
        <p:nvSpPr>
          <p:cNvPr id="96"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97"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98" name="PlaceHolder 33"/>
          <p:cNvSpPr>
            <a:spLocks noGrp="1"/>
          </p:cNvSpPr>
          <p:nvPr>
            <p:ph type="sldNum"/>
          </p:nvPr>
        </p:nvSpPr>
        <p:spPr>
          <a:xfrm>
            <a:off x="398880" y="590760"/>
            <a:ext cx="584640" cy="273600"/>
          </a:xfrm>
          <a:prstGeom prst="rect">
            <a:avLst/>
          </a:prstGeom>
        </p:spPr>
        <p:txBody>
          <a:bodyPr anchor="ctr"/>
          <a:p>
            <a:pPr algn="r">
              <a:lnSpc>
                <a:spcPct val="100000"/>
              </a:lnSpc>
            </a:pPr>
            <a:fld id="{BAC46A93-5943-4B56-8D8A-4230E3DBBD28}"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35" name="Group 1"/>
          <p:cNvGrpSpPr/>
          <p:nvPr/>
        </p:nvGrpSpPr>
        <p:grpSpPr>
          <a:xfrm>
            <a:off x="0" y="171360"/>
            <a:ext cx="2138040" cy="4978800"/>
            <a:chOff x="0" y="171360"/>
            <a:chExt cx="2138040" cy="4978800"/>
          </a:xfrm>
        </p:grpSpPr>
        <p:sp>
          <p:nvSpPr>
            <p:cNvPr id="136"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137"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138"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139"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140"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141"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142"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143"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144"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145"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146"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147"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148" name="Group 14"/>
          <p:cNvGrpSpPr/>
          <p:nvPr/>
        </p:nvGrpSpPr>
        <p:grpSpPr>
          <a:xfrm>
            <a:off x="20520" y="-720"/>
            <a:ext cx="1767240" cy="5140440"/>
            <a:chOff x="20520" y="-720"/>
            <a:chExt cx="1767240" cy="5140440"/>
          </a:xfrm>
        </p:grpSpPr>
        <p:sp>
          <p:nvSpPr>
            <p:cNvPr id="149"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150"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151"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152"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153"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154"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155"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156"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157"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158"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159"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160"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161"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162"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163" name="PlaceHolder 29"/>
          <p:cNvSpPr>
            <a:spLocks noGrp="1"/>
          </p:cNvSpPr>
          <p:nvPr>
            <p:ph type="dt"/>
          </p:nvPr>
        </p:nvSpPr>
        <p:spPr>
          <a:xfrm>
            <a:off x="7771320" y="4597920"/>
            <a:ext cx="859320" cy="277560"/>
          </a:xfrm>
          <a:prstGeom prst="rect">
            <a:avLst/>
          </a:prstGeom>
        </p:spPr>
        <p:txBody>
          <a:bodyPr anchor="ctr"/>
          <a:p>
            <a:pPr algn="r">
              <a:lnSpc>
                <a:spcPct val="100000"/>
              </a:lnSpc>
            </a:pPr>
            <a:fld id="{6E752F64-92D1-4E85-A02C-930A7116B19A}" type="datetime">
              <a:rPr b="0" lang="en-GB" sz="680" spc="-1" strike="noStrike">
                <a:solidFill>
                  <a:srgbClr val="8b8b8b"/>
                </a:solidFill>
                <a:latin typeface="Century Gothic"/>
              </a:rPr>
              <a:t>12/04/18</a:t>
            </a:fld>
            <a:endParaRPr b="0" lang="en-GB" sz="680" spc="-1" strike="noStrike">
              <a:latin typeface="Times New Roman"/>
            </a:endParaRPr>
          </a:p>
        </p:txBody>
      </p:sp>
      <p:sp>
        <p:nvSpPr>
          <p:cNvPr id="164"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165"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166" name="PlaceHolder 32"/>
          <p:cNvSpPr>
            <a:spLocks noGrp="1"/>
          </p:cNvSpPr>
          <p:nvPr>
            <p:ph type="sldNum"/>
          </p:nvPr>
        </p:nvSpPr>
        <p:spPr>
          <a:xfrm>
            <a:off x="398880" y="3397320"/>
            <a:ext cx="584640" cy="273600"/>
          </a:xfrm>
          <a:prstGeom prst="rect">
            <a:avLst/>
          </a:prstGeom>
        </p:spPr>
        <p:txBody>
          <a:bodyPr anchor="ctr"/>
          <a:p>
            <a:pPr algn="r">
              <a:lnSpc>
                <a:spcPct val="100000"/>
              </a:lnSpc>
            </a:pPr>
            <a:fld id="{ADCE673C-1C8C-401F-80F4-4595DF38FD0E}"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167"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04" name="Group 1"/>
          <p:cNvGrpSpPr/>
          <p:nvPr/>
        </p:nvGrpSpPr>
        <p:grpSpPr>
          <a:xfrm>
            <a:off x="0" y="171360"/>
            <a:ext cx="2138040" cy="4978800"/>
            <a:chOff x="0" y="171360"/>
            <a:chExt cx="2138040" cy="4978800"/>
          </a:xfrm>
        </p:grpSpPr>
        <p:sp>
          <p:nvSpPr>
            <p:cNvPr id="205"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206"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207"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208"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209"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210"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211"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212"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213"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214"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215"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216"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217" name="Group 14"/>
          <p:cNvGrpSpPr/>
          <p:nvPr/>
        </p:nvGrpSpPr>
        <p:grpSpPr>
          <a:xfrm>
            <a:off x="20520" y="-720"/>
            <a:ext cx="1767240" cy="5140440"/>
            <a:chOff x="20520" y="-720"/>
            <a:chExt cx="1767240" cy="5140440"/>
          </a:xfrm>
        </p:grpSpPr>
        <p:sp>
          <p:nvSpPr>
            <p:cNvPr id="218"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219"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220"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221"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222"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223"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224"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225"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226"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227"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228"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229"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230"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231" name="PlaceHolder 28"/>
          <p:cNvSpPr>
            <a:spLocks noGrp="1"/>
          </p:cNvSpPr>
          <p:nvPr>
            <p:ph type="title"/>
          </p:nvPr>
        </p:nvSpPr>
        <p:spPr>
          <a:xfrm>
            <a:off x="1944720" y="468000"/>
            <a:ext cx="6683400" cy="960480"/>
          </a:xfrm>
          <a:prstGeom prst="rect">
            <a:avLst/>
          </a:prstGeom>
        </p:spPr>
        <p:txBody>
          <a:bodyPr>
            <a:normAutofit/>
          </a:bodyPr>
          <a:p>
            <a:pPr>
              <a:lnSpc>
                <a:spcPct val="100000"/>
              </a:lnSpc>
            </a:pPr>
            <a:r>
              <a:rPr b="0" lang="en-US" sz="2400" spc="-1" strike="noStrike">
                <a:solidFill>
                  <a:srgbClr val="728653"/>
                </a:solidFill>
                <a:latin typeface="Century Gothic"/>
              </a:rPr>
              <a:t>Click to edit Master title style</a:t>
            </a:r>
            <a:endParaRPr b="0" lang="en-US" sz="2400" spc="-1" strike="noStrike">
              <a:solidFill>
                <a:srgbClr val="000000"/>
              </a:solidFill>
              <a:latin typeface="Century Gothic"/>
            </a:endParaRPr>
          </a:p>
        </p:txBody>
      </p:sp>
      <p:sp>
        <p:nvSpPr>
          <p:cNvPr id="232" name="PlaceHolder 29"/>
          <p:cNvSpPr>
            <a:spLocks noGrp="1"/>
          </p:cNvSpPr>
          <p:nvPr>
            <p:ph type="body"/>
          </p:nvPr>
        </p:nvSpPr>
        <p:spPr>
          <a:xfrm>
            <a:off x="457200" y="1200240"/>
            <a:ext cx="8229240" cy="339408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Third level</a:t>
            </a:r>
            <a:endParaRPr b="0" lang="en-US" sz="16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600" spc="-1" strike="noStrike">
                <a:solidFill>
                  <a:srgbClr val="404040"/>
                </a:solidFill>
                <a:latin typeface="Arial"/>
              </a:rPr>
              <a:t>Fourth level</a:t>
            </a:r>
            <a:endParaRPr b="0" lang="en-US" sz="160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600" spc="-1" strike="noStrike">
                <a:solidFill>
                  <a:srgbClr val="404040"/>
                </a:solidFill>
                <a:latin typeface="Arial"/>
              </a:rPr>
              <a:t>Fifth level</a:t>
            </a:r>
            <a:endParaRPr b="0" lang="en-US" sz="16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269" name="Group 1"/>
          <p:cNvGrpSpPr/>
          <p:nvPr/>
        </p:nvGrpSpPr>
        <p:grpSpPr>
          <a:xfrm>
            <a:off x="0" y="171360"/>
            <a:ext cx="2138040" cy="4978800"/>
            <a:chOff x="0" y="171360"/>
            <a:chExt cx="2138040" cy="4978800"/>
          </a:xfrm>
        </p:grpSpPr>
        <p:sp>
          <p:nvSpPr>
            <p:cNvPr id="270"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271"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272"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273"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274"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275"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276"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277"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278"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279"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280"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281"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282" name="Group 14"/>
          <p:cNvGrpSpPr/>
          <p:nvPr/>
        </p:nvGrpSpPr>
        <p:grpSpPr>
          <a:xfrm>
            <a:off x="20520" y="-720"/>
            <a:ext cx="1767240" cy="5140440"/>
            <a:chOff x="20520" y="-720"/>
            <a:chExt cx="1767240" cy="5140440"/>
          </a:xfrm>
        </p:grpSpPr>
        <p:sp>
          <p:nvSpPr>
            <p:cNvPr id="283"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284"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285"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286"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287"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288"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289"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290"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291"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292"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293"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294"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295"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296"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297" name="PlaceHolder 29"/>
          <p:cNvSpPr>
            <a:spLocks noGrp="1"/>
          </p:cNvSpPr>
          <p:nvPr>
            <p:ph type="dt"/>
          </p:nvPr>
        </p:nvSpPr>
        <p:spPr>
          <a:xfrm>
            <a:off x="7771320" y="4597920"/>
            <a:ext cx="859320" cy="277560"/>
          </a:xfrm>
          <a:prstGeom prst="rect">
            <a:avLst/>
          </a:prstGeom>
        </p:spPr>
        <p:txBody>
          <a:bodyPr anchor="ctr"/>
          <a:p>
            <a:pPr algn="r">
              <a:lnSpc>
                <a:spcPct val="100000"/>
              </a:lnSpc>
            </a:pPr>
            <a:fld id="{0195C194-9C35-4A1A-A370-2788B215C0A4}" type="datetime">
              <a:rPr b="0" lang="en-GB" sz="680" spc="-1" strike="noStrike">
                <a:solidFill>
                  <a:srgbClr val="8b8b8b"/>
                </a:solidFill>
                <a:latin typeface="Century Gothic"/>
              </a:rPr>
              <a:t>12/04/18</a:t>
            </a:fld>
            <a:endParaRPr b="0" lang="en-GB" sz="680" spc="-1" strike="noStrike">
              <a:latin typeface="Times New Roman"/>
            </a:endParaRPr>
          </a:p>
        </p:txBody>
      </p:sp>
      <p:sp>
        <p:nvSpPr>
          <p:cNvPr id="298"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299"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300" name="PlaceHolder 32"/>
          <p:cNvSpPr>
            <a:spLocks noGrp="1"/>
          </p:cNvSpPr>
          <p:nvPr>
            <p:ph type="sldNum"/>
          </p:nvPr>
        </p:nvSpPr>
        <p:spPr>
          <a:xfrm>
            <a:off x="398880" y="3397320"/>
            <a:ext cx="584640" cy="273600"/>
          </a:xfrm>
          <a:prstGeom prst="rect">
            <a:avLst/>
          </a:prstGeom>
        </p:spPr>
        <p:txBody>
          <a:bodyPr anchor="ctr"/>
          <a:p>
            <a:pPr algn="r">
              <a:lnSpc>
                <a:spcPct val="100000"/>
              </a:lnSpc>
            </a:pPr>
            <a:fld id="{B92F5BD8-13CD-4982-BBB9-BDE3C7E1824F}"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301"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8" name="Group 1"/>
          <p:cNvGrpSpPr/>
          <p:nvPr/>
        </p:nvGrpSpPr>
        <p:grpSpPr>
          <a:xfrm>
            <a:off x="0" y="171360"/>
            <a:ext cx="2138040" cy="4978800"/>
            <a:chOff x="0" y="171360"/>
            <a:chExt cx="2138040" cy="4978800"/>
          </a:xfrm>
        </p:grpSpPr>
        <p:sp>
          <p:nvSpPr>
            <p:cNvPr id="339"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340"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341"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342"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343"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344"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345"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346"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347"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348"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349"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350"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351" name="Group 14"/>
          <p:cNvGrpSpPr/>
          <p:nvPr/>
        </p:nvGrpSpPr>
        <p:grpSpPr>
          <a:xfrm>
            <a:off x="20520" y="-720"/>
            <a:ext cx="1767240" cy="5140440"/>
            <a:chOff x="20520" y="-720"/>
            <a:chExt cx="1767240" cy="5140440"/>
          </a:xfrm>
        </p:grpSpPr>
        <p:sp>
          <p:nvSpPr>
            <p:cNvPr id="352"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353"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354"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355"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356"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357"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358"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359"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360"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361"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362"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363"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364"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365"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366" name="PlaceHolder 29"/>
          <p:cNvSpPr>
            <a:spLocks noGrp="1"/>
          </p:cNvSpPr>
          <p:nvPr>
            <p:ph type="dt"/>
          </p:nvPr>
        </p:nvSpPr>
        <p:spPr>
          <a:xfrm>
            <a:off x="7771320" y="4597920"/>
            <a:ext cx="859320" cy="277560"/>
          </a:xfrm>
          <a:prstGeom prst="rect">
            <a:avLst/>
          </a:prstGeom>
        </p:spPr>
        <p:txBody>
          <a:bodyPr anchor="ctr"/>
          <a:p>
            <a:pPr algn="r">
              <a:lnSpc>
                <a:spcPct val="100000"/>
              </a:lnSpc>
            </a:pPr>
            <a:fld id="{7D8C0487-FCA8-4465-A503-F8E7E5F68593}" type="datetime">
              <a:rPr b="0" lang="en-GB" sz="680" spc="-1" strike="noStrike">
                <a:solidFill>
                  <a:srgbClr val="8b8b8b"/>
                </a:solidFill>
                <a:latin typeface="Century Gothic"/>
              </a:rPr>
              <a:t>12/04/18</a:t>
            </a:fld>
            <a:endParaRPr b="0" lang="en-GB" sz="680" spc="-1" strike="noStrike">
              <a:latin typeface="Times New Roman"/>
            </a:endParaRPr>
          </a:p>
        </p:txBody>
      </p:sp>
      <p:sp>
        <p:nvSpPr>
          <p:cNvPr id="367"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368"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369" name="PlaceHolder 32"/>
          <p:cNvSpPr>
            <a:spLocks noGrp="1"/>
          </p:cNvSpPr>
          <p:nvPr>
            <p:ph type="sldNum"/>
          </p:nvPr>
        </p:nvSpPr>
        <p:spPr>
          <a:xfrm>
            <a:off x="398880" y="3397320"/>
            <a:ext cx="584640" cy="273600"/>
          </a:xfrm>
          <a:prstGeom prst="rect">
            <a:avLst/>
          </a:prstGeom>
        </p:spPr>
        <p:txBody>
          <a:bodyPr anchor="ctr"/>
          <a:p>
            <a:pPr algn="r">
              <a:lnSpc>
                <a:spcPct val="100000"/>
              </a:lnSpc>
            </a:pPr>
            <a:fld id="{DA67214F-B4FF-4314-8922-46737116E08A}"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370"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07" name="Group 1"/>
          <p:cNvGrpSpPr/>
          <p:nvPr/>
        </p:nvGrpSpPr>
        <p:grpSpPr>
          <a:xfrm>
            <a:off x="0" y="171360"/>
            <a:ext cx="2138040" cy="4978800"/>
            <a:chOff x="0" y="171360"/>
            <a:chExt cx="2138040" cy="4978800"/>
          </a:xfrm>
        </p:grpSpPr>
        <p:sp>
          <p:nvSpPr>
            <p:cNvPr id="408"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409"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410"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411"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412"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413"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414"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415"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416"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417"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418"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419"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420" name="Group 14"/>
          <p:cNvGrpSpPr/>
          <p:nvPr/>
        </p:nvGrpSpPr>
        <p:grpSpPr>
          <a:xfrm>
            <a:off x="20520" y="-720"/>
            <a:ext cx="1767240" cy="5140440"/>
            <a:chOff x="20520" y="-720"/>
            <a:chExt cx="1767240" cy="5140440"/>
          </a:xfrm>
        </p:grpSpPr>
        <p:sp>
          <p:nvSpPr>
            <p:cNvPr id="421"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422"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423"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424"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425"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426"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427"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428"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429"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430"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431"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432"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433"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434" name="PlaceHolder 28"/>
          <p:cNvSpPr>
            <a:spLocks noGrp="1"/>
          </p:cNvSpPr>
          <p:nvPr>
            <p:ph type="title"/>
          </p:nvPr>
        </p:nvSpPr>
        <p:spPr>
          <a:xfrm>
            <a:off x="1941840" y="1886040"/>
            <a:ext cx="6686280" cy="1696680"/>
          </a:xfrm>
          <a:prstGeom prst="rect">
            <a:avLst/>
          </a:prstGeom>
        </p:spPr>
        <p:txBody>
          <a:bodyPr anchor="b">
            <a:normAutofit/>
          </a:bodyPr>
          <a:p>
            <a:pPr algn="r">
              <a:lnSpc>
                <a:spcPct val="100000"/>
              </a:lnSpc>
            </a:pPr>
            <a:r>
              <a:rPr b="0" lang="en-US" sz="4050" spc="-1" strike="noStrike">
                <a:solidFill>
                  <a:srgbClr val="728653"/>
                </a:solidFill>
                <a:latin typeface="Century Gothic"/>
              </a:rPr>
              <a:t>Click to edit Master title style</a:t>
            </a:r>
            <a:endParaRPr b="0" lang="en-US" sz="4050" spc="-1" strike="noStrike">
              <a:solidFill>
                <a:srgbClr val="000000"/>
              </a:solidFill>
              <a:latin typeface="Century Gothic"/>
            </a:endParaRPr>
          </a:p>
        </p:txBody>
      </p:sp>
      <p:sp>
        <p:nvSpPr>
          <p:cNvPr id="435" name="PlaceHolder 29"/>
          <p:cNvSpPr>
            <a:spLocks noGrp="1"/>
          </p:cNvSpPr>
          <p:nvPr>
            <p:ph type="dt"/>
          </p:nvPr>
        </p:nvSpPr>
        <p:spPr>
          <a:xfrm>
            <a:off x="7771320" y="4597920"/>
            <a:ext cx="859320" cy="277560"/>
          </a:xfrm>
          <a:prstGeom prst="rect">
            <a:avLst/>
          </a:prstGeom>
        </p:spPr>
        <p:txBody>
          <a:bodyPr anchor="ctr"/>
          <a:p>
            <a:pPr algn="r">
              <a:lnSpc>
                <a:spcPct val="100000"/>
              </a:lnSpc>
            </a:pPr>
            <a:fld id="{089A8583-785E-4E4C-90A6-A40471E7A485}" type="datetime">
              <a:rPr b="0" lang="en-GB" sz="680" spc="-1" strike="noStrike">
                <a:solidFill>
                  <a:srgbClr val="8b8b8b"/>
                </a:solidFill>
                <a:latin typeface="Century Gothic"/>
              </a:rPr>
              <a:t>12/04/18</a:t>
            </a:fld>
            <a:endParaRPr b="0" lang="en-GB" sz="680" spc="-1" strike="noStrike">
              <a:latin typeface="Times New Roman"/>
            </a:endParaRPr>
          </a:p>
        </p:txBody>
      </p:sp>
      <p:sp>
        <p:nvSpPr>
          <p:cNvPr id="436" name="PlaceHolder 30"/>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437" name="CustomShape 31"/>
          <p:cNvSpPr/>
          <p:nvPr/>
        </p:nvSpPr>
        <p:spPr>
          <a:xfrm>
            <a:off x="0" y="3242880"/>
            <a:ext cx="1308240" cy="583560"/>
          </a:xfrm>
          <a:custGeom>
            <a:avLst/>
            <a:gdLst/>
            <a:ahLst/>
            <a:rect l="l" t="t"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rgbClr val="a53010"/>
          </a:solidFill>
          <a:ln>
            <a:noFill/>
          </a:ln>
        </p:spPr>
        <p:style>
          <a:lnRef idx="0"/>
          <a:fillRef idx="0"/>
          <a:effectRef idx="0"/>
          <a:fontRef idx="minor"/>
        </p:style>
      </p:sp>
      <p:sp>
        <p:nvSpPr>
          <p:cNvPr id="438" name="PlaceHolder 32"/>
          <p:cNvSpPr>
            <a:spLocks noGrp="1"/>
          </p:cNvSpPr>
          <p:nvPr>
            <p:ph type="sldNum"/>
          </p:nvPr>
        </p:nvSpPr>
        <p:spPr>
          <a:xfrm>
            <a:off x="398880" y="3397320"/>
            <a:ext cx="584640" cy="273600"/>
          </a:xfrm>
          <a:prstGeom prst="rect">
            <a:avLst/>
          </a:prstGeom>
        </p:spPr>
        <p:txBody>
          <a:bodyPr anchor="ctr"/>
          <a:p>
            <a:pPr algn="r">
              <a:lnSpc>
                <a:spcPct val="100000"/>
              </a:lnSpc>
            </a:pPr>
            <a:fld id="{B72A7E39-C0A6-4579-83B6-EE26609EEB2C}" type="slidenum">
              <a:rPr b="0" lang="en-GB" sz="1500" spc="-1" strike="noStrike">
                <a:solidFill>
                  <a:srgbClr val="feffff"/>
                </a:solidFill>
                <a:latin typeface="Century Gothic"/>
              </a:rPr>
              <a:t>&lt;number&gt;</a:t>
            </a:fld>
            <a:endParaRPr b="0" lang="en-GB" sz="1500" spc="-1" strike="noStrike">
              <a:latin typeface="Times New Roman"/>
            </a:endParaRPr>
          </a:p>
        </p:txBody>
      </p:sp>
      <p:sp>
        <p:nvSpPr>
          <p:cNvPr id="439" name="PlaceHolder 3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350" spc="-1" strike="noStrike">
                <a:solidFill>
                  <a:srgbClr val="404040"/>
                </a:solidFill>
                <a:latin typeface="Century Gothic"/>
              </a:rPr>
              <a:t>Click to edit the outline text format</a:t>
            </a:r>
            <a:endParaRPr b="0" lang="en-US" sz="1350" spc="-1" strike="noStrike">
              <a:solidFill>
                <a:srgbClr val="404040"/>
              </a:solidFill>
              <a:latin typeface="Century Gothic"/>
            </a:endParaRPr>
          </a:p>
          <a:p>
            <a:pPr lvl="1" marL="864000" indent="-324000">
              <a:spcBef>
                <a:spcPts val="1134"/>
              </a:spcBef>
              <a:buClr>
                <a:srgbClr val="000000"/>
              </a:buClr>
              <a:buSzPct val="75000"/>
              <a:buFont typeface="Symbol" charset="2"/>
              <a:buChar char=""/>
            </a:pPr>
            <a:r>
              <a:rPr b="0" lang="en-US" sz="1050" spc="-1" strike="noStrike">
                <a:solidFill>
                  <a:srgbClr val="404040"/>
                </a:solidFill>
                <a:latin typeface="Century Gothic"/>
              </a:rPr>
              <a:t>Second Outline Level</a:t>
            </a:r>
            <a:endParaRPr b="0" lang="en-US" sz="1050" spc="-1" strike="noStrike">
              <a:solidFill>
                <a:srgbClr val="404040"/>
              </a:solidFill>
              <a:latin typeface="Century Gothic"/>
            </a:endParaRPr>
          </a:p>
          <a:p>
            <a:pPr lvl="2" marL="1296000" indent="-288000">
              <a:spcBef>
                <a:spcPts val="850"/>
              </a:spcBef>
              <a:buClr>
                <a:srgbClr val="000000"/>
              </a:buClr>
              <a:buSzPct val="45000"/>
              <a:buFont typeface="Wingdings" charset="2"/>
              <a:buChar char=""/>
            </a:pPr>
            <a:r>
              <a:rPr b="0" lang="en-US" sz="900" spc="-1" strike="noStrike">
                <a:solidFill>
                  <a:srgbClr val="404040"/>
                </a:solidFill>
                <a:latin typeface="Century Gothic"/>
              </a:rPr>
              <a:t>Third Outline Level</a:t>
            </a:r>
            <a:endParaRPr b="0" lang="en-US" sz="900" spc="-1" strike="noStrike">
              <a:solidFill>
                <a:srgbClr val="404040"/>
              </a:solidFill>
              <a:latin typeface="Century Gothic"/>
            </a:endParaRPr>
          </a:p>
          <a:p>
            <a:pPr lvl="3" marL="1728000" indent="-216000">
              <a:spcBef>
                <a:spcPts val="567"/>
              </a:spcBef>
              <a:buClr>
                <a:srgbClr val="000000"/>
              </a:buClr>
              <a:buSzPct val="75000"/>
              <a:buFont typeface="Symbol" charset="2"/>
              <a:buChar char=""/>
            </a:pPr>
            <a:r>
              <a:rPr b="0" lang="en-US" sz="900" spc="-1" strike="noStrike">
                <a:solidFill>
                  <a:srgbClr val="404040"/>
                </a:solidFill>
                <a:latin typeface="Century Gothic"/>
              </a:rPr>
              <a:t>Fourth Outline Level</a:t>
            </a:r>
            <a:endParaRPr b="0" lang="en-US" sz="900" spc="-1" strike="noStrike">
              <a:solidFill>
                <a:srgbClr val="404040"/>
              </a:solidFill>
              <a:latin typeface="Century Gothic"/>
            </a:endParaRPr>
          </a:p>
          <a:p>
            <a:pPr lvl="4" marL="2160000" indent="-216000">
              <a:spcBef>
                <a:spcPts val="283"/>
              </a:spcBef>
              <a:buClr>
                <a:srgbClr val="000000"/>
              </a:buClr>
              <a:buSzPct val="45000"/>
              <a:buFont typeface="Wingdings" charset="2"/>
              <a:buChar char=""/>
            </a:pPr>
            <a:r>
              <a:rPr b="0" lang="en-US" sz="2000" spc="-1" strike="noStrike">
                <a:solidFill>
                  <a:srgbClr val="404040"/>
                </a:solidFill>
                <a:latin typeface="Century Gothic"/>
              </a:rPr>
              <a:t>Fifth Outline Level</a:t>
            </a:r>
            <a:endParaRPr b="0" lang="en-US" sz="2000" spc="-1" strike="noStrike">
              <a:solidFill>
                <a:srgbClr val="404040"/>
              </a:solidFill>
              <a:latin typeface="Century Gothic"/>
            </a:endParaRPr>
          </a:p>
          <a:p>
            <a:pPr lvl="5" marL="2592000" indent="-216000">
              <a:spcBef>
                <a:spcPts val="283"/>
              </a:spcBef>
              <a:buClr>
                <a:srgbClr val="000000"/>
              </a:buClr>
              <a:buSzPct val="45000"/>
              <a:buFont typeface="Wingdings" charset="2"/>
              <a:buChar char=""/>
            </a:pPr>
            <a:r>
              <a:rPr b="0" lang="en-US" sz="2000" spc="-1" strike="noStrike">
                <a:solidFill>
                  <a:srgbClr val="404040"/>
                </a:solidFill>
                <a:latin typeface="Century Gothic"/>
              </a:rPr>
              <a:t>Sixth Outline Level</a:t>
            </a:r>
            <a:endParaRPr b="0" lang="en-US" sz="2000" spc="-1" strike="noStrike">
              <a:solidFill>
                <a:srgbClr val="404040"/>
              </a:solidFill>
              <a:latin typeface="Century Gothic"/>
            </a:endParaRPr>
          </a:p>
          <a:p>
            <a:pPr lvl="6" marL="3024000" indent="-216000">
              <a:spcBef>
                <a:spcPts val="283"/>
              </a:spcBef>
              <a:buClr>
                <a:srgbClr val="000000"/>
              </a:buClr>
              <a:buSzPct val="45000"/>
              <a:buFont typeface="Wingdings" charset="2"/>
              <a:buChar char=""/>
            </a:pPr>
            <a:r>
              <a:rPr b="0" lang="en-US" sz="2000" spc="-1" strike="noStrike">
                <a:solidFill>
                  <a:srgbClr val="404040"/>
                </a:solidFill>
                <a:latin typeface="Century Gothic"/>
              </a:rPr>
              <a:t>Seventh Outline Level</a:t>
            </a:r>
            <a:endParaRPr b="0" lang="en-US" sz="2000" spc="-1" strike="noStrike">
              <a:solidFill>
                <a:srgbClr val="404040"/>
              </a:solidFill>
              <a:latin typeface="Century Gothic"/>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76" name="Group 1"/>
          <p:cNvGrpSpPr/>
          <p:nvPr/>
        </p:nvGrpSpPr>
        <p:grpSpPr>
          <a:xfrm>
            <a:off x="0" y="171360"/>
            <a:ext cx="2138040" cy="4978800"/>
            <a:chOff x="0" y="171360"/>
            <a:chExt cx="2138040" cy="4978800"/>
          </a:xfrm>
        </p:grpSpPr>
        <p:sp>
          <p:nvSpPr>
            <p:cNvPr id="477"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478"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479"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480"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481"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482"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483"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484"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485"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486"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487"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488"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489" name="Group 14"/>
          <p:cNvGrpSpPr/>
          <p:nvPr/>
        </p:nvGrpSpPr>
        <p:grpSpPr>
          <a:xfrm>
            <a:off x="20520" y="-720"/>
            <a:ext cx="1767240" cy="5140440"/>
            <a:chOff x="20520" y="-720"/>
            <a:chExt cx="1767240" cy="5140440"/>
          </a:xfrm>
        </p:grpSpPr>
        <p:sp>
          <p:nvSpPr>
            <p:cNvPr id="490"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491"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492"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493"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494"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495"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496"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497"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498"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499"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500"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501"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502"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503"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504"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505" name="PlaceHolder 30"/>
          <p:cNvSpPr>
            <a:spLocks noGrp="1"/>
          </p:cNvSpPr>
          <p:nvPr>
            <p:ph type="dt"/>
          </p:nvPr>
        </p:nvSpPr>
        <p:spPr>
          <a:xfrm>
            <a:off x="7771320" y="4597920"/>
            <a:ext cx="859320" cy="277560"/>
          </a:xfrm>
          <a:prstGeom prst="rect">
            <a:avLst/>
          </a:prstGeom>
        </p:spPr>
        <p:txBody>
          <a:bodyPr anchor="ctr"/>
          <a:p>
            <a:pPr algn="r">
              <a:lnSpc>
                <a:spcPct val="100000"/>
              </a:lnSpc>
            </a:pPr>
            <a:fld id="{BF686CEF-E780-4643-B29B-AFE46E24D551}" type="datetime">
              <a:rPr b="0" lang="en-GB" sz="680" spc="-1" strike="noStrike">
                <a:solidFill>
                  <a:srgbClr val="8b8b8b"/>
                </a:solidFill>
                <a:latin typeface="Century Gothic"/>
              </a:rPr>
              <a:t>12/04/18</a:t>
            </a:fld>
            <a:endParaRPr b="0" lang="en-GB" sz="680" spc="-1" strike="noStrike">
              <a:latin typeface="Times New Roman"/>
            </a:endParaRPr>
          </a:p>
        </p:txBody>
      </p:sp>
      <p:sp>
        <p:nvSpPr>
          <p:cNvPr id="506"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507"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508" name="PlaceHolder 33"/>
          <p:cNvSpPr>
            <a:spLocks noGrp="1"/>
          </p:cNvSpPr>
          <p:nvPr>
            <p:ph type="sldNum"/>
          </p:nvPr>
        </p:nvSpPr>
        <p:spPr>
          <a:xfrm>
            <a:off x="398880" y="590760"/>
            <a:ext cx="584640" cy="273600"/>
          </a:xfrm>
          <a:prstGeom prst="rect">
            <a:avLst/>
          </a:prstGeom>
        </p:spPr>
        <p:txBody>
          <a:bodyPr anchor="ctr"/>
          <a:p>
            <a:pPr algn="r">
              <a:lnSpc>
                <a:spcPct val="100000"/>
              </a:lnSpc>
            </a:pPr>
            <a:fld id="{DCDE50DF-9140-4C34-AD8F-161D03BBFF6A}"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545" name="Group 1"/>
          <p:cNvGrpSpPr/>
          <p:nvPr/>
        </p:nvGrpSpPr>
        <p:grpSpPr>
          <a:xfrm>
            <a:off x="0" y="171360"/>
            <a:ext cx="2138040" cy="4978800"/>
            <a:chOff x="0" y="171360"/>
            <a:chExt cx="2138040" cy="4978800"/>
          </a:xfrm>
        </p:grpSpPr>
        <p:sp>
          <p:nvSpPr>
            <p:cNvPr id="546" name="CustomShape 2"/>
            <p:cNvSpPr/>
            <p:nvPr/>
          </p:nvSpPr>
          <p:spPr>
            <a:xfrm>
              <a:off x="0" y="1931400"/>
              <a:ext cx="75240" cy="469440"/>
            </a:xfrm>
            <a:custGeom>
              <a:avLst/>
              <a:gdLst/>
              <a:ahLst/>
              <a:rect l="l" t="t"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rgbClr val="766f54">
                <a:alpha val="20000"/>
              </a:srgbClr>
            </a:solidFill>
            <a:ln>
              <a:noFill/>
            </a:ln>
          </p:spPr>
          <p:style>
            <a:lnRef idx="0"/>
            <a:fillRef idx="0"/>
            <a:effectRef idx="0"/>
            <a:fontRef idx="minor"/>
          </p:style>
        </p:sp>
        <p:sp>
          <p:nvSpPr>
            <p:cNvPr id="547" name="CustomShape 3"/>
            <p:cNvSpPr/>
            <p:nvPr/>
          </p:nvSpPr>
          <p:spPr>
            <a:xfrm>
              <a:off x="96480" y="2367360"/>
              <a:ext cx="484560" cy="1741320"/>
            </a:xfrm>
            <a:custGeom>
              <a:avLst/>
              <a:gdLst/>
              <a:ahLst/>
              <a:rect l="l" t="t"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rgbClr val="766f54">
                <a:alpha val="20000"/>
              </a:srgbClr>
            </a:solidFill>
            <a:ln>
              <a:noFill/>
            </a:ln>
          </p:spPr>
          <p:style>
            <a:lnRef idx="0"/>
            <a:fillRef idx="0"/>
            <a:effectRef idx="0"/>
            <a:fontRef idx="minor"/>
          </p:style>
        </p:sp>
        <p:sp>
          <p:nvSpPr>
            <p:cNvPr id="548" name="CustomShape 4"/>
            <p:cNvSpPr/>
            <p:nvPr/>
          </p:nvSpPr>
          <p:spPr>
            <a:xfrm>
              <a:off x="605160" y="4085280"/>
              <a:ext cx="456840" cy="1064880"/>
            </a:xfrm>
            <a:custGeom>
              <a:avLst/>
              <a:gdLst/>
              <a:ahLst/>
              <a:rect l="l" t="t"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rgbClr val="766f54">
                <a:alpha val="20000"/>
              </a:srgbClr>
            </a:solidFill>
            <a:ln>
              <a:noFill/>
            </a:ln>
          </p:spPr>
          <p:style>
            <a:lnRef idx="0"/>
            <a:fillRef idx="0"/>
            <a:effectRef idx="0"/>
            <a:fontRef idx="minor"/>
          </p:style>
        </p:sp>
        <p:sp>
          <p:nvSpPr>
            <p:cNvPr id="549" name="CustomShape 5"/>
            <p:cNvSpPr/>
            <p:nvPr/>
          </p:nvSpPr>
          <p:spPr>
            <a:xfrm>
              <a:off x="720000" y="4878000"/>
              <a:ext cx="128160" cy="272160"/>
            </a:xfrm>
            <a:custGeom>
              <a:avLst/>
              <a:gdLst/>
              <a:ahLst/>
              <a:rect l="l" t="t"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rgbClr val="766f54">
                <a:alpha val="20000"/>
              </a:srgbClr>
            </a:solidFill>
            <a:ln>
              <a:noFill/>
            </a:ln>
          </p:spPr>
          <p:style>
            <a:lnRef idx="0"/>
            <a:fillRef idx="0"/>
            <a:effectRef idx="0"/>
            <a:fontRef idx="minor"/>
          </p:style>
        </p:sp>
        <p:sp>
          <p:nvSpPr>
            <p:cNvPr id="550" name="CustomShape 6"/>
            <p:cNvSpPr/>
            <p:nvPr/>
          </p:nvSpPr>
          <p:spPr>
            <a:xfrm>
              <a:off x="75600" y="2400840"/>
              <a:ext cx="615960" cy="2496240"/>
            </a:xfrm>
            <a:custGeom>
              <a:avLst/>
              <a:gdLst/>
              <a:ahLst/>
              <a:rect l="l" t="t"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rgbClr val="766f54">
                <a:alpha val="20000"/>
              </a:srgbClr>
            </a:solidFill>
            <a:ln>
              <a:noFill/>
            </a:ln>
          </p:spPr>
          <p:style>
            <a:lnRef idx="0"/>
            <a:fillRef idx="0"/>
            <a:effectRef idx="0"/>
            <a:fontRef idx="minor"/>
          </p:style>
        </p:sp>
        <p:sp>
          <p:nvSpPr>
            <p:cNvPr id="551" name="CustomShape 7"/>
            <p:cNvSpPr/>
            <p:nvPr/>
          </p:nvSpPr>
          <p:spPr>
            <a:xfrm>
              <a:off x="16920" y="171360"/>
              <a:ext cx="79200" cy="2195640"/>
            </a:xfrm>
            <a:custGeom>
              <a:avLst/>
              <a:gdLst/>
              <a:ahLst/>
              <a:rect l="l" t="t"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rgbClr val="766f54">
                <a:alpha val="20000"/>
              </a:srgbClr>
            </a:solidFill>
            <a:ln>
              <a:noFill/>
            </a:ln>
          </p:spPr>
          <p:style>
            <a:lnRef idx="0"/>
            <a:fillRef idx="0"/>
            <a:effectRef idx="0"/>
            <a:fontRef idx="minor"/>
          </p:style>
        </p:sp>
        <p:sp>
          <p:nvSpPr>
            <p:cNvPr id="552" name="CustomShape 8"/>
            <p:cNvSpPr/>
            <p:nvPr/>
          </p:nvSpPr>
          <p:spPr>
            <a:xfrm>
              <a:off x="58680" y="2207880"/>
              <a:ext cx="58320" cy="370080"/>
            </a:xfrm>
            <a:custGeom>
              <a:avLst/>
              <a:gdLst/>
              <a:ahLst/>
              <a:rect l="l" t="t"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rgbClr val="766f54">
                <a:alpha val="20000"/>
              </a:srgbClr>
            </a:solidFill>
            <a:ln>
              <a:noFill/>
            </a:ln>
          </p:spPr>
          <p:style>
            <a:lnRef idx="0"/>
            <a:fillRef idx="0"/>
            <a:effectRef idx="0"/>
            <a:fontRef idx="minor"/>
          </p:style>
        </p:sp>
        <p:sp>
          <p:nvSpPr>
            <p:cNvPr id="553" name="CustomShape 9"/>
            <p:cNvSpPr/>
            <p:nvPr/>
          </p:nvSpPr>
          <p:spPr>
            <a:xfrm>
              <a:off x="577440" y="4109040"/>
              <a:ext cx="142200" cy="768600"/>
            </a:xfrm>
            <a:custGeom>
              <a:avLst/>
              <a:gdLst/>
              <a:ahLst/>
              <a:rect l="l" t="t"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rgbClr val="766f54">
                <a:alpha val="20000"/>
              </a:srgbClr>
            </a:solidFill>
            <a:ln>
              <a:noFill/>
            </a:ln>
          </p:spPr>
          <p:style>
            <a:lnRef idx="0"/>
            <a:fillRef idx="0"/>
            <a:effectRef idx="0"/>
            <a:fontRef idx="minor"/>
          </p:style>
        </p:sp>
        <p:sp>
          <p:nvSpPr>
            <p:cNvPr id="554" name="CustomShape 10"/>
            <p:cNvSpPr/>
            <p:nvPr/>
          </p:nvSpPr>
          <p:spPr>
            <a:xfrm>
              <a:off x="581400" y="1049400"/>
              <a:ext cx="1556640" cy="3035520"/>
            </a:xfrm>
            <a:custGeom>
              <a:avLst/>
              <a:gdLst/>
              <a:ahLst/>
              <a:rect l="l" t="t"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rgbClr val="766f54">
                <a:alpha val="20000"/>
              </a:srgbClr>
            </a:solidFill>
            <a:ln>
              <a:noFill/>
            </a:ln>
          </p:spPr>
          <p:style>
            <a:lnRef idx="0"/>
            <a:fillRef idx="0"/>
            <a:effectRef idx="0"/>
            <a:fontRef idx="minor"/>
          </p:style>
        </p:sp>
        <p:sp>
          <p:nvSpPr>
            <p:cNvPr id="555" name="CustomShape 11"/>
            <p:cNvSpPr/>
            <p:nvPr/>
          </p:nvSpPr>
          <p:spPr>
            <a:xfrm>
              <a:off x="691920" y="4897440"/>
              <a:ext cx="121320" cy="252720"/>
            </a:xfrm>
            <a:custGeom>
              <a:avLst/>
              <a:gdLst/>
              <a:ahLst/>
              <a:rect l="l" t="t" r="r" b="b"/>
              <a:pathLst>
                <a:path w="35" h="73">
                  <a:moveTo>
                    <a:pt x="0" y="0"/>
                  </a:moveTo>
                  <a:cubicBezTo>
                    <a:pt x="7" y="24"/>
                    <a:pt x="16" y="49"/>
                    <a:pt x="26" y="73"/>
                  </a:cubicBezTo>
                  <a:cubicBezTo>
                    <a:pt x="35" y="73"/>
                    <a:pt x="35" y="73"/>
                    <a:pt x="35" y="73"/>
                  </a:cubicBezTo>
                  <a:cubicBezTo>
                    <a:pt x="23" y="49"/>
                    <a:pt x="11" y="24"/>
                    <a:pt x="0" y="0"/>
                  </a:cubicBezTo>
                  <a:close/>
                </a:path>
              </a:pathLst>
            </a:custGeom>
            <a:solidFill>
              <a:srgbClr val="766f54">
                <a:alpha val="20000"/>
              </a:srgbClr>
            </a:solidFill>
            <a:ln>
              <a:noFill/>
            </a:ln>
          </p:spPr>
          <p:style>
            <a:lnRef idx="0"/>
            <a:fillRef idx="0"/>
            <a:effectRef idx="0"/>
            <a:fontRef idx="minor"/>
          </p:style>
        </p:sp>
        <p:sp>
          <p:nvSpPr>
            <p:cNvPr id="556" name="CustomShape 12"/>
            <p:cNvSpPr/>
            <p:nvPr/>
          </p:nvSpPr>
          <p:spPr>
            <a:xfrm>
              <a:off x="577440" y="4019760"/>
              <a:ext cx="27720" cy="165960"/>
            </a:xfrm>
            <a:custGeom>
              <a:avLst/>
              <a:gdLst/>
              <a:ahLst/>
              <a:rect l="l" t="t"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rgbClr val="766f54">
                <a:alpha val="20000"/>
              </a:srgbClr>
            </a:solidFill>
            <a:ln>
              <a:noFill/>
            </a:ln>
          </p:spPr>
          <p:style>
            <a:lnRef idx="0"/>
            <a:fillRef idx="0"/>
            <a:effectRef idx="0"/>
            <a:fontRef idx="minor"/>
          </p:style>
        </p:sp>
        <p:sp>
          <p:nvSpPr>
            <p:cNvPr id="557" name="CustomShape 13"/>
            <p:cNvSpPr/>
            <p:nvPr/>
          </p:nvSpPr>
          <p:spPr>
            <a:xfrm>
              <a:off x="637560" y="4683600"/>
              <a:ext cx="178560" cy="466560"/>
            </a:xfrm>
            <a:custGeom>
              <a:avLst/>
              <a:gdLst/>
              <a:ahLst/>
              <a:rect l="l" t="t"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rgbClr val="766f54">
                <a:alpha val="20000"/>
              </a:srgbClr>
            </a:solidFill>
            <a:ln>
              <a:noFill/>
            </a:ln>
          </p:spPr>
          <p:style>
            <a:lnRef idx="0"/>
            <a:fillRef idx="0"/>
            <a:effectRef idx="0"/>
            <a:fontRef idx="minor"/>
          </p:style>
        </p:sp>
      </p:grpSp>
      <p:grpSp>
        <p:nvGrpSpPr>
          <p:cNvPr id="558" name="Group 14"/>
          <p:cNvGrpSpPr/>
          <p:nvPr/>
        </p:nvGrpSpPr>
        <p:grpSpPr>
          <a:xfrm>
            <a:off x="20520" y="-720"/>
            <a:ext cx="1767240" cy="5140440"/>
            <a:chOff x="20520" y="-720"/>
            <a:chExt cx="1767240" cy="5140440"/>
          </a:xfrm>
        </p:grpSpPr>
        <p:sp>
          <p:nvSpPr>
            <p:cNvPr id="559" name="CustomShape 15"/>
            <p:cNvSpPr/>
            <p:nvPr/>
          </p:nvSpPr>
          <p:spPr>
            <a:xfrm>
              <a:off x="20520" y="-720"/>
              <a:ext cx="370440" cy="3300480"/>
            </a:xfrm>
            <a:custGeom>
              <a:avLst/>
              <a:gdLst/>
              <a:ahLst/>
              <a:rect l="l" t="t"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rgbClr val="766f54"/>
            </a:solidFill>
            <a:ln>
              <a:noFill/>
            </a:ln>
          </p:spPr>
          <p:style>
            <a:lnRef idx="0"/>
            <a:fillRef idx="0"/>
            <a:effectRef idx="0"/>
            <a:fontRef idx="minor"/>
          </p:style>
        </p:sp>
        <p:sp>
          <p:nvSpPr>
            <p:cNvPr id="560" name="CustomShape 16"/>
            <p:cNvSpPr/>
            <p:nvPr/>
          </p:nvSpPr>
          <p:spPr>
            <a:xfrm>
              <a:off x="412560" y="3237480"/>
              <a:ext cx="317160" cy="1185120"/>
            </a:xfrm>
            <a:custGeom>
              <a:avLst/>
              <a:gdLst/>
              <a:ahLst/>
              <a:rect l="l" t="t"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rgbClr val="766f54"/>
            </a:solidFill>
            <a:ln>
              <a:noFill/>
            </a:ln>
          </p:spPr>
          <p:style>
            <a:lnRef idx="0"/>
            <a:fillRef idx="0"/>
            <a:effectRef idx="0"/>
            <a:fontRef idx="minor"/>
          </p:style>
        </p:sp>
        <p:sp>
          <p:nvSpPr>
            <p:cNvPr id="561" name="CustomShape 17"/>
            <p:cNvSpPr/>
            <p:nvPr/>
          </p:nvSpPr>
          <p:spPr>
            <a:xfrm>
              <a:off x="754560" y="4397040"/>
              <a:ext cx="322920" cy="742680"/>
            </a:xfrm>
            <a:custGeom>
              <a:avLst/>
              <a:gdLst/>
              <a:ahLst/>
              <a:rect l="l" t="t"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rgbClr val="766f54"/>
            </a:solidFill>
            <a:ln>
              <a:noFill/>
            </a:ln>
          </p:spPr>
          <p:style>
            <a:lnRef idx="0"/>
            <a:fillRef idx="0"/>
            <a:effectRef idx="0"/>
            <a:fontRef idx="minor"/>
          </p:style>
        </p:sp>
        <p:sp>
          <p:nvSpPr>
            <p:cNvPr id="562" name="CustomShape 18"/>
            <p:cNvSpPr/>
            <p:nvPr/>
          </p:nvSpPr>
          <p:spPr>
            <a:xfrm>
              <a:off x="391320" y="3273120"/>
              <a:ext cx="413640" cy="1676520"/>
            </a:xfrm>
            <a:custGeom>
              <a:avLst/>
              <a:gdLst/>
              <a:ahLst/>
              <a:rect l="l" t="t"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rgbClr val="766f54"/>
            </a:solidFill>
            <a:ln>
              <a:noFill/>
            </a:ln>
          </p:spPr>
          <p:style>
            <a:lnRef idx="0"/>
            <a:fillRef idx="0"/>
            <a:effectRef idx="0"/>
            <a:fontRef idx="minor"/>
          </p:style>
        </p:sp>
        <p:sp>
          <p:nvSpPr>
            <p:cNvPr id="563" name="CustomShape 19"/>
            <p:cNvSpPr/>
            <p:nvPr/>
          </p:nvSpPr>
          <p:spPr>
            <a:xfrm>
              <a:off x="351000" y="966960"/>
              <a:ext cx="130320" cy="2270160"/>
            </a:xfrm>
            <a:custGeom>
              <a:avLst/>
              <a:gdLst/>
              <a:ahLst/>
              <a:rect l="l" t="t"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rgbClr val="766f54"/>
            </a:solidFill>
            <a:ln>
              <a:noFill/>
            </a:ln>
          </p:spPr>
          <p:style>
            <a:lnRef idx="0"/>
            <a:fillRef idx="0"/>
            <a:effectRef idx="0"/>
            <a:fontRef idx="minor"/>
          </p:style>
        </p:sp>
        <p:sp>
          <p:nvSpPr>
            <p:cNvPr id="564" name="CustomShape 20"/>
            <p:cNvSpPr/>
            <p:nvPr/>
          </p:nvSpPr>
          <p:spPr>
            <a:xfrm>
              <a:off x="833760" y="4928760"/>
              <a:ext cx="100080" cy="210960"/>
            </a:xfrm>
            <a:custGeom>
              <a:avLst/>
              <a:gdLst/>
              <a:ahLst/>
              <a:rect l="l" t="t" r="r" b="b"/>
              <a:pathLst>
                <a:path w="28" h="59">
                  <a:moveTo>
                    <a:pt x="22" y="59"/>
                  </a:moveTo>
                  <a:cubicBezTo>
                    <a:pt x="28" y="59"/>
                    <a:pt x="28" y="59"/>
                    <a:pt x="28" y="59"/>
                  </a:cubicBezTo>
                  <a:cubicBezTo>
                    <a:pt x="18" y="40"/>
                    <a:pt x="9" y="20"/>
                    <a:pt x="0" y="0"/>
                  </a:cubicBezTo>
                  <a:cubicBezTo>
                    <a:pt x="6" y="20"/>
                    <a:pt x="13" y="40"/>
                    <a:pt x="22" y="59"/>
                  </a:cubicBezTo>
                  <a:close/>
                </a:path>
              </a:pathLst>
            </a:custGeom>
            <a:solidFill>
              <a:srgbClr val="766f54"/>
            </a:solidFill>
            <a:ln>
              <a:noFill/>
            </a:ln>
          </p:spPr>
          <p:style>
            <a:lnRef idx="0"/>
            <a:fillRef idx="0"/>
            <a:effectRef idx="0"/>
            <a:fontRef idx="minor"/>
          </p:style>
        </p:sp>
        <p:sp>
          <p:nvSpPr>
            <p:cNvPr id="565" name="CustomShape 21"/>
            <p:cNvSpPr/>
            <p:nvPr/>
          </p:nvSpPr>
          <p:spPr>
            <a:xfrm>
              <a:off x="376920" y="3080880"/>
              <a:ext cx="61560" cy="383400"/>
            </a:xfrm>
            <a:custGeom>
              <a:avLst/>
              <a:gdLst/>
              <a:ahLst/>
              <a:rect l="l" t="t"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rgbClr val="766f54"/>
            </a:solidFill>
            <a:ln>
              <a:noFill/>
            </a:ln>
          </p:spPr>
          <p:style>
            <a:lnRef idx="0"/>
            <a:fillRef idx="0"/>
            <a:effectRef idx="0"/>
            <a:fontRef idx="minor"/>
          </p:style>
        </p:sp>
        <p:sp>
          <p:nvSpPr>
            <p:cNvPr id="566" name="CustomShape 22"/>
            <p:cNvSpPr/>
            <p:nvPr/>
          </p:nvSpPr>
          <p:spPr>
            <a:xfrm>
              <a:off x="730440" y="2359440"/>
              <a:ext cx="1057320" cy="2037240"/>
            </a:xfrm>
            <a:custGeom>
              <a:avLst/>
              <a:gdLst/>
              <a:ahLst/>
              <a:rect l="l" t="t"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rgbClr val="766f54"/>
            </a:solidFill>
            <a:ln>
              <a:noFill/>
            </a:ln>
          </p:spPr>
          <p:style>
            <a:lnRef idx="0"/>
            <a:fillRef idx="0"/>
            <a:effectRef idx="0"/>
            <a:fontRef idx="minor"/>
          </p:style>
        </p:sp>
        <p:sp>
          <p:nvSpPr>
            <p:cNvPr id="567" name="CustomShape 23"/>
            <p:cNvSpPr/>
            <p:nvPr/>
          </p:nvSpPr>
          <p:spPr>
            <a:xfrm>
              <a:off x="804960" y="4950360"/>
              <a:ext cx="90000" cy="189360"/>
            </a:xfrm>
            <a:custGeom>
              <a:avLst/>
              <a:gdLst/>
              <a:ahLst/>
              <a:rect l="l" t="t" r="r" b="b"/>
              <a:pathLst>
                <a:path w="25" h="53">
                  <a:moveTo>
                    <a:pt x="0" y="0"/>
                  </a:moveTo>
                  <a:cubicBezTo>
                    <a:pt x="5" y="18"/>
                    <a:pt x="12" y="36"/>
                    <a:pt x="19" y="53"/>
                  </a:cubicBezTo>
                  <a:cubicBezTo>
                    <a:pt x="25" y="53"/>
                    <a:pt x="25" y="53"/>
                    <a:pt x="25" y="53"/>
                  </a:cubicBezTo>
                  <a:cubicBezTo>
                    <a:pt x="16" y="36"/>
                    <a:pt x="8" y="18"/>
                    <a:pt x="0" y="0"/>
                  </a:cubicBezTo>
                  <a:close/>
                </a:path>
              </a:pathLst>
            </a:custGeom>
            <a:solidFill>
              <a:srgbClr val="766f54"/>
            </a:solidFill>
            <a:ln>
              <a:noFill/>
            </a:ln>
          </p:spPr>
          <p:style>
            <a:lnRef idx="0"/>
            <a:fillRef idx="0"/>
            <a:effectRef idx="0"/>
            <a:fontRef idx="minor"/>
          </p:style>
        </p:sp>
        <p:sp>
          <p:nvSpPr>
            <p:cNvPr id="568" name="CustomShape 24"/>
            <p:cNvSpPr/>
            <p:nvPr/>
          </p:nvSpPr>
          <p:spPr>
            <a:xfrm>
              <a:off x="730440" y="4422960"/>
              <a:ext cx="102960" cy="505440"/>
            </a:xfrm>
            <a:custGeom>
              <a:avLst/>
              <a:gdLst/>
              <a:ahLst/>
              <a:rect l="l" t="t"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rgbClr val="766f54"/>
            </a:solidFill>
            <a:ln>
              <a:noFill/>
            </a:ln>
          </p:spPr>
          <p:style>
            <a:lnRef idx="0"/>
            <a:fillRef idx="0"/>
            <a:effectRef idx="0"/>
            <a:fontRef idx="minor"/>
          </p:style>
        </p:sp>
        <p:sp>
          <p:nvSpPr>
            <p:cNvPr id="569" name="CustomShape 25"/>
            <p:cNvSpPr/>
            <p:nvPr/>
          </p:nvSpPr>
          <p:spPr>
            <a:xfrm>
              <a:off x="730440" y="4329360"/>
              <a:ext cx="28440" cy="170640"/>
            </a:xfrm>
            <a:custGeom>
              <a:avLst/>
              <a:gdLst/>
              <a:ahLst/>
              <a:rect l="l" t="t"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rgbClr val="766f54"/>
            </a:solidFill>
            <a:ln>
              <a:noFill/>
            </a:ln>
          </p:spPr>
          <p:style>
            <a:lnRef idx="0"/>
            <a:fillRef idx="0"/>
            <a:effectRef idx="0"/>
            <a:fontRef idx="minor"/>
          </p:style>
        </p:sp>
        <p:sp>
          <p:nvSpPr>
            <p:cNvPr id="570" name="CustomShape 26"/>
            <p:cNvSpPr/>
            <p:nvPr/>
          </p:nvSpPr>
          <p:spPr>
            <a:xfrm>
              <a:off x="754560" y="4741920"/>
              <a:ext cx="157680" cy="397800"/>
            </a:xfrm>
            <a:custGeom>
              <a:avLst/>
              <a:gdLst/>
              <a:ahLst/>
              <a:rect l="l" t="t"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rgbClr val="766f54"/>
            </a:solidFill>
            <a:ln>
              <a:noFill/>
            </a:ln>
          </p:spPr>
          <p:style>
            <a:lnRef idx="0"/>
            <a:fillRef idx="0"/>
            <a:effectRef idx="0"/>
            <a:fontRef idx="minor"/>
          </p:style>
        </p:sp>
      </p:grpSp>
      <p:sp>
        <p:nvSpPr>
          <p:cNvPr id="571" name="CustomShape 27"/>
          <p:cNvSpPr/>
          <p:nvPr/>
        </p:nvSpPr>
        <p:spPr>
          <a:xfrm>
            <a:off x="0" y="0"/>
            <a:ext cx="136800" cy="5143320"/>
          </a:xfrm>
          <a:prstGeom prst="rect">
            <a:avLst/>
          </a:prstGeom>
          <a:solidFill>
            <a:srgbClr val="766f54"/>
          </a:solidFill>
          <a:ln w="9360">
            <a:noFill/>
          </a:ln>
          <a:effectLst>
            <a:outerShdw dist="25560" dir="5400000">
              <a:srgbClr val="000000">
                <a:alpha val="25000"/>
              </a:srgbClr>
            </a:outerShdw>
          </a:effectLst>
        </p:spPr>
        <p:style>
          <a:lnRef idx="0"/>
          <a:fillRef idx="0"/>
          <a:effectRef idx="0"/>
          <a:fontRef idx="minor"/>
        </p:style>
      </p:sp>
      <p:sp>
        <p:nvSpPr>
          <p:cNvPr id="572" name="PlaceHolder 28"/>
          <p:cNvSpPr>
            <a:spLocks noGrp="1"/>
          </p:cNvSpPr>
          <p:nvPr>
            <p:ph type="title"/>
          </p:nvPr>
        </p:nvSpPr>
        <p:spPr>
          <a:xfrm>
            <a:off x="1944720" y="468000"/>
            <a:ext cx="6683400" cy="960480"/>
          </a:xfrm>
          <a:prstGeom prst="rect">
            <a:avLst/>
          </a:prstGeom>
        </p:spPr>
        <p:txBody>
          <a:bodyPr/>
          <a:p>
            <a:pPr algn="r">
              <a:lnSpc>
                <a:spcPct val="100000"/>
              </a:lnSpc>
            </a:pPr>
            <a:r>
              <a:rPr b="0" lang="en-US" sz="2700" spc="-1" strike="noStrike">
                <a:solidFill>
                  <a:srgbClr val="728653"/>
                </a:solidFill>
                <a:latin typeface="Century Gothic"/>
              </a:rPr>
              <a:t>Click to edit Master title style</a:t>
            </a:r>
            <a:endParaRPr b="0" lang="en-US" sz="2700" spc="-1" strike="noStrike">
              <a:solidFill>
                <a:srgbClr val="000000"/>
              </a:solidFill>
              <a:latin typeface="Century Gothic"/>
            </a:endParaRPr>
          </a:p>
        </p:txBody>
      </p:sp>
      <p:sp>
        <p:nvSpPr>
          <p:cNvPr id="573" name="PlaceHolder 29"/>
          <p:cNvSpPr>
            <a:spLocks noGrp="1"/>
          </p:cNvSpPr>
          <p:nvPr>
            <p:ph type="body"/>
          </p:nvPr>
        </p:nvSpPr>
        <p:spPr>
          <a:xfrm>
            <a:off x="1941840" y="1600200"/>
            <a:ext cx="6686280" cy="2832840"/>
          </a:xfrm>
          <a:prstGeom prst="rect">
            <a:avLst/>
          </a:prstGeom>
        </p:spPr>
        <p:txBody>
          <a:bodyPr>
            <a:normAutofit/>
          </a:bodyPr>
          <a:p>
            <a:pPr marL="432000" indent="-324000">
              <a:lnSpc>
                <a:spcPct val="100000"/>
              </a:lnSpc>
              <a:spcBef>
                <a:spcPts val="751"/>
              </a:spcBef>
              <a:buClr>
                <a:srgbClr val="000000"/>
              </a:buClr>
              <a:buSzPct val="45000"/>
              <a:buFont typeface="Wingdings" charset="2"/>
              <a:buChar char=""/>
            </a:pPr>
            <a:r>
              <a:rPr b="0" lang="en-US" sz="1600" spc="-1" strike="noStrike">
                <a:solidFill>
                  <a:srgbClr val="404040"/>
                </a:solidFill>
                <a:latin typeface="Century Gothic"/>
              </a:rPr>
              <a:t>Click to edit Master text styles</a:t>
            </a:r>
            <a:endParaRPr b="0" lang="en-US" sz="1600" spc="-1" strike="noStrike">
              <a:solidFill>
                <a:srgbClr val="404040"/>
              </a:solidFill>
              <a:latin typeface="Century Gothic"/>
            </a:endParaRPr>
          </a:p>
          <a:p>
            <a:pPr lvl="1" marL="864000" indent="-324000">
              <a:lnSpc>
                <a:spcPct val="100000"/>
              </a:lnSpc>
              <a:spcBef>
                <a:spcPts val="751"/>
              </a:spcBef>
              <a:buClr>
                <a:srgbClr val="000000"/>
              </a:buClr>
              <a:buSzPct val="75000"/>
              <a:buFont typeface="Symbol" charset="2"/>
              <a:buChar char=""/>
            </a:pPr>
            <a:r>
              <a:rPr b="0" lang="en-US" sz="1600" spc="-1" strike="noStrike">
                <a:solidFill>
                  <a:srgbClr val="404040"/>
                </a:solidFill>
                <a:latin typeface="Century Gothic"/>
              </a:rPr>
              <a:t>Second level</a:t>
            </a:r>
            <a:endParaRPr b="0" lang="en-US" sz="1600" spc="-1" strike="noStrike">
              <a:solidFill>
                <a:srgbClr val="404040"/>
              </a:solidFill>
              <a:latin typeface="Century Gothic"/>
            </a:endParaRPr>
          </a:p>
          <a:p>
            <a:pPr lvl="2" marL="1296000" indent="-288000">
              <a:lnSpc>
                <a:spcPct val="100000"/>
              </a:lnSpc>
              <a:spcBef>
                <a:spcPts val="751"/>
              </a:spcBef>
              <a:buClr>
                <a:srgbClr val="000000"/>
              </a:buClr>
              <a:buSzPct val="45000"/>
              <a:buFont typeface="Wingdings" charset="2"/>
              <a:buChar char=""/>
            </a:pPr>
            <a:r>
              <a:rPr b="0" lang="en-US" sz="1200" spc="-1" strike="noStrike">
                <a:solidFill>
                  <a:srgbClr val="404040"/>
                </a:solidFill>
                <a:latin typeface="Century Gothic"/>
              </a:rPr>
              <a:t>Third level</a:t>
            </a:r>
            <a:endParaRPr b="0" lang="en-US" sz="1200" spc="-1" strike="noStrike">
              <a:solidFill>
                <a:srgbClr val="404040"/>
              </a:solidFill>
              <a:latin typeface="Century Gothic"/>
            </a:endParaRPr>
          </a:p>
          <a:p>
            <a:pPr lvl="3" marL="1728000" indent="-216000">
              <a:lnSpc>
                <a:spcPct val="100000"/>
              </a:lnSpc>
              <a:spcBef>
                <a:spcPts val="751"/>
              </a:spcBef>
              <a:buClr>
                <a:srgbClr val="000000"/>
              </a:buClr>
              <a:buSzPct val="75000"/>
              <a:buFont typeface="Symbol" charset="2"/>
              <a:buChar char=""/>
            </a:pPr>
            <a:r>
              <a:rPr b="0" lang="en-US" sz="1050" spc="-1" strike="noStrike">
                <a:solidFill>
                  <a:srgbClr val="404040"/>
                </a:solidFill>
                <a:latin typeface="Century Gothic"/>
              </a:rPr>
              <a:t>Fourth level</a:t>
            </a:r>
            <a:endParaRPr b="0" lang="en-US" sz="1050" spc="-1" strike="noStrike">
              <a:solidFill>
                <a:srgbClr val="404040"/>
              </a:solidFill>
              <a:latin typeface="Century Gothic"/>
            </a:endParaRPr>
          </a:p>
          <a:p>
            <a:pPr lvl="4" marL="2160000" indent="-216000">
              <a:lnSpc>
                <a:spcPct val="100000"/>
              </a:lnSpc>
              <a:spcBef>
                <a:spcPts val="751"/>
              </a:spcBef>
              <a:buClr>
                <a:srgbClr val="000000"/>
              </a:buClr>
              <a:buSzPct val="45000"/>
              <a:buFont typeface="Wingdings" charset="2"/>
              <a:buChar char=""/>
            </a:pPr>
            <a:r>
              <a:rPr b="0" lang="en-US" sz="1050" spc="-1" strike="noStrike">
                <a:solidFill>
                  <a:srgbClr val="404040"/>
                </a:solidFill>
                <a:latin typeface="Century Gothic"/>
              </a:rPr>
              <a:t>Fifth level</a:t>
            </a:r>
            <a:endParaRPr b="0" lang="en-US" sz="1050" spc="-1" strike="noStrike">
              <a:solidFill>
                <a:srgbClr val="404040"/>
              </a:solidFill>
              <a:latin typeface="Century Gothic"/>
            </a:endParaRPr>
          </a:p>
        </p:txBody>
      </p:sp>
      <p:sp>
        <p:nvSpPr>
          <p:cNvPr id="574" name="PlaceHolder 30"/>
          <p:cNvSpPr>
            <a:spLocks noGrp="1"/>
          </p:cNvSpPr>
          <p:nvPr>
            <p:ph type="dt"/>
          </p:nvPr>
        </p:nvSpPr>
        <p:spPr>
          <a:xfrm>
            <a:off x="7771320" y="4597920"/>
            <a:ext cx="859320" cy="277560"/>
          </a:xfrm>
          <a:prstGeom prst="rect">
            <a:avLst/>
          </a:prstGeom>
        </p:spPr>
        <p:txBody>
          <a:bodyPr anchor="ctr"/>
          <a:p>
            <a:pPr algn="r">
              <a:lnSpc>
                <a:spcPct val="100000"/>
              </a:lnSpc>
            </a:pPr>
            <a:fld id="{F1C58220-3F26-419D-9998-8C4DA77423D5}" type="datetime">
              <a:rPr b="0" lang="en-GB" sz="680" spc="-1" strike="noStrike">
                <a:solidFill>
                  <a:srgbClr val="8b8b8b"/>
                </a:solidFill>
                <a:latin typeface="Century Gothic"/>
              </a:rPr>
              <a:t>12/04/18</a:t>
            </a:fld>
            <a:endParaRPr b="0" lang="en-GB" sz="680" spc="-1" strike="noStrike">
              <a:latin typeface="Times New Roman"/>
            </a:endParaRPr>
          </a:p>
        </p:txBody>
      </p:sp>
      <p:sp>
        <p:nvSpPr>
          <p:cNvPr id="575" name="PlaceHolder 31"/>
          <p:cNvSpPr>
            <a:spLocks noGrp="1"/>
          </p:cNvSpPr>
          <p:nvPr>
            <p:ph type="ftr"/>
          </p:nvPr>
        </p:nvSpPr>
        <p:spPr>
          <a:xfrm>
            <a:off x="1941840" y="4601880"/>
            <a:ext cx="5714640" cy="273600"/>
          </a:xfrm>
          <a:prstGeom prst="rect">
            <a:avLst/>
          </a:prstGeom>
        </p:spPr>
        <p:txBody>
          <a:bodyPr anchor="ctr"/>
          <a:p>
            <a:endParaRPr b="0" lang="en-GB" sz="2400" spc="-1" strike="noStrike">
              <a:latin typeface="Times New Roman"/>
            </a:endParaRPr>
          </a:p>
        </p:txBody>
      </p:sp>
      <p:sp>
        <p:nvSpPr>
          <p:cNvPr id="576" name="CustomShape 32"/>
          <p:cNvSpPr/>
          <p:nvPr/>
        </p:nvSpPr>
        <p:spPr>
          <a:xfrm flipV="1">
            <a:off x="-3240" y="155520"/>
            <a:ext cx="1190880" cy="380160"/>
          </a:xfrm>
          <a:custGeom>
            <a:avLst/>
            <a:gdLst/>
            <a:ah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rgbClr val="a53010"/>
          </a:solidFill>
          <a:ln>
            <a:noFill/>
          </a:ln>
        </p:spPr>
        <p:style>
          <a:lnRef idx="0"/>
          <a:fillRef idx="0"/>
          <a:effectRef idx="0"/>
          <a:fontRef idx="minor"/>
        </p:style>
      </p:sp>
      <p:sp>
        <p:nvSpPr>
          <p:cNvPr id="577" name="PlaceHolder 33"/>
          <p:cNvSpPr>
            <a:spLocks noGrp="1"/>
          </p:cNvSpPr>
          <p:nvPr>
            <p:ph type="sldNum"/>
          </p:nvPr>
        </p:nvSpPr>
        <p:spPr>
          <a:xfrm>
            <a:off x="398880" y="590760"/>
            <a:ext cx="584640" cy="273600"/>
          </a:xfrm>
          <a:prstGeom prst="rect">
            <a:avLst/>
          </a:prstGeom>
        </p:spPr>
        <p:txBody>
          <a:bodyPr anchor="ctr"/>
          <a:p>
            <a:pPr algn="r">
              <a:lnSpc>
                <a:spcPct val="100000"/>
              </a:lnSpc>
            </a:pPr>
            <a:fld id="{C1FBF2A6-F7B6-4A6D-9B04-929FCE836BDC}" type="slidenum">
              <a:rPr b="0" lang="en-GB" sz="1500" spc="-1" strike="noStrike">
                <a:solidFill>
                  <a:srgbClr val="feffff"/>
                </a:solidFill>
                <a:latin typeface="Century Gothic"/>
              </a:rPr>
              <a:t>&lt;number&gt;</a:t>
            </a:fld>
            <a:endParaRPr b="0" lang="en-GB" sz="15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74.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tif"/><Relationship Id="rId2" Type="http://schemas.openxmlformats.org/officeDocument/2006/relationships/image" Target="../media/image3.tif"/><Relationship Id="rId3" Type="http://schemas.openxmlformats.org/officeDocument/2006/relationships/slideLayout" Target="../slideLayouts/slideLayout13.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hyperlink" Target="https://github.com/markoer73/M-A" TargetMode="External"/><Relationship Id="rId2" Type="http://schemas.openxmlformats.org/officeDocument/2006/relationships/slideLayout" Target="../slideLayouts/slideLayout12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4.tif"/><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5.tif"/><Relationship Id="rId2" Type="http://schemas.openxmlformats.org/officeDocument/2006/relationships/slideLayout" Target="../slideLayouts/slideLayout13.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6.tif"/><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7.tif"/><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50.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44.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Relationship Id="rId3"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49.xml.rels><?xml version="1.0" encoding="UTF-8"?>
<Relationships xmlns="http://schemas.openxmlformats.org/package/2006/relationships"><Relationship Id="rId1" Type="http://schemas.openxmlformats.org/officeDocument/2006/relationships/image" Target="../media/image11.tif"/><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37.xml"/>
</Relationships>
</file>

<file path=ppt/slides/_rels/slide51.xml.rels><?xml version="1.0" encoding="UTF-8"?>
<Relationships xmlns="http://schemas.openxmlformats.org/package/2006/relationships"><Relationship Id="rId1" Type="http://schemas.openxmlformats.org/officeDocument/2006/relationships/image" Target="../media/image13.tif"/><Relationship Id="rId2" Type="http://schemas.openxmlformats.org/officeDocument/2006/relationships/slideLayout" Target="../slideLayouts/slideLayout37.xml"/>
</Relationships>
</file>

<file path=ppt/slides/_rels/slide52.xml.rels><?xml version="1.0" encoding="UTF-8"?>
<Relationships xmlns="http://schemas.openxmlformats.org/package/2006/relationships"><Relationship Id="rId1" Type="http://schemas.openxmlformats.org/officeDocument/2006/relationships/image" Target="../media/image14.tif"/><Relationship Id="rId2" Type="http://schemas.openxmlformats.org/officeDocument/2006/relationships/slideLayout" Target="../slideLayouts/slideLayout37.xml"/>
</Relationships>
</file>

<file path=ppt/slides/_rels/slide53.xml.rels><?xml version="1.0" encoding="UTF-8"?>
<Relationships xmlns="http://schemas.openxmlformats.org/package/2006/relationships"><Relationship Id="rId1" Type="http://schemas.openxmlformats.org/officeDocument/2006/relationships/image" Target="../media/image15.tif"/><Relationship Id="rId2" Type="http://schemas.openxmlformats.org/officeDocument/2006/relationships/slideLayout" Target="../slideLayouts/slideLayout37.xml"/>
</Relationships>
</file>

<file path=ppt/slides/_rels/slide54.xml.rels><?xml version="1.0" encoding="UTF-8"?>
<Relationships xmlns="http://schemas.openxmlformats.org/package/2006/relationships"><Relationship Id="rId1" Type="http://schemas.openxmlformats.org/officeDocument/2006/relationships/image" Target="../media/image16.tif"/><Relationship Id="rId2" Type="http://schemas.openxmlformats.org/officeDocument/2006/relationships/slideLayout" Target="../slideLayouts/slideLayout37.xml"/>
</Relationships>
</file>

<file path=ppt/slides/_rels/slide55.xml.rels><?xml version="1.0" encoding="UTF-8"?>
<Relationships xmlns="http://schemas.openxmlformats.org/package/2006/relationships"><Relationship Id="rId1" Type="http://schemas.openxmlformats.org/officeDocument/2006/relationships/image" Target="../media/image17.tif"/><Relationship Id="rId2" Type="http://schemas.openxmlformats.org/officeDocument/2006/relationships/slideLayout" Target="../slideLayouts/slideLayout37.xml"/>
</Relationships>
</file>

<file path=ppt/slides/_rels/slide56.xml.rels><?xml version="1.0" encoding="UTF-8"?>
<Relationships xmlns="http://schemas.openxmlformats.org/package/2006/relationships"><Relationship Id="rId1" Type="http://schemas.openxmlformats.org/officeDocument/2006/relationships/image" Target="../media/image18.tif"/><Relationship Id="rId2" Type="http://schemas.openxmlformats.org/officeDocument/2006/relationships/slideLayout" Target="../slideLayouts/slideLayout37.xml"/>
</Relationships>
</file>

<file path=ppt/slides/_rels/slide57.xml.rels><?xml version="1.0" encoding="UTF-8"?>
<Relationships xmlns="http://schemas.openxmlformats.org/package/2006/relationships"><Relationship Id="rId1" Type="http://schemas.openxmlformats.org/officeDocument/2006/relationships/image" Target="../media/image19.tif"/><Relationship Id="rId2" Type="http://schemas.openxmlformats.org/officeDocument/2006/relationships/slideLayout" Target="../slideLayouts/slideLayout37.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20.tif"/><Relationship Id="rId2" Type="http://schemas.openxmlformats.org/officeDocument/2006/relationships/slideLayout" Target="../slideLayouts/slideLayout37.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21.tif"/><Relationship Id="rId2" Type="http://schemas.openxmlformats.org/officeDocument/2006/relationships/slideLayout" Target="../slideLayouts/slideLayout37.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22.tif"/><Relationship Id="rId2" Type="http://schemas.openxmlformats.org/officeDocument/2006/relationships/slideLayout" Target="../slideLayouts/slideLayout109.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23.tif"/><Relationship Id="rId2" Type="http://schemas.openxmlformats.org/officeDocument/2006/relationships/slideLayout" Target="../slideLayouts/slideLayout37.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24.tif"/><Relationship Id="rId2" Type="http://schemas.openxmlformats.org/officeDocument/2006/relationships/slideLayout" Target="../slideLayouts/slideLayout37.xml"/>
</Relationships>
</file>

<file path=ppt/slides/_rels/slide63.xml.rels><?xml version="1.0" encoding="UTF-8"?>
<Relationships xmlns="http://schemas.openxmlformats.org/package/2006/relationships"><Relationship Id="rId1" Type="http://schemas.openxmlformats.org/officeDocument/2006/relationships/image" Target="../media/image25.tif"/><Relationship Id="rId2" Type="http://schemas.openxmlformats.org/officeDocument/2006/relationships/slideLayout" Target="../slideLayouts/slideLayout37.xml"/>
</Relationships>
</file>

<file path=ppt/slides/_rels/slide64.xml.rels><?xml version="1.0" encoding="UTF-8"?>
<Relationships xmlns="http://schemas.openxmlformats.org/package/2006/relationships"><Relationship Id="rId1" Type="http://schemas.openxmlformats.org/officeDocument/2006/relationships/image" Target="../media/image26.tif"/><Relationship Id="rId2" Type="http://schemas.openxmlformats.org/officeDocument/2006/relationships/slideLayout" Target="../slideLayouts/slideLayout37.xml"/>
</Relationships>
</file>

<file path=ppt/slides/_rels/slide65.xml.rels><?xml version="1.0" encoding="UTF-8"?>
<Relationships xmlns="http://schemas.openxmlformats.org/package/2006/relationships"><Relationship Id="rId1" Type="http://schemas.openxmlformats.org/officeDocument/2006/relationships/image" Target="../media/image27.tif"/><Relationship Id="rId2" Type="http://schemas.openxmlformats.org/officeDocument/2006/relationships/slideLayout" Target="../slideLayouts/slideLayout37.xml"/>
</Relationships>
</file>

<file path=ppt/slides/_rels/slide66.xml.rels><?xml version="1.0" encoding="UTF-8"?>
<Relationships xmlns="http://schemas.openxmlformats.org/package/2006/relationships"><Relationship Id="rId1" Type="http://schemas.openxmlformats.org/officeDocument/2006/relationships/image" Target="../media/image28.tif"/><Relationship Id="rId2" Type="http://schemas.openxmlformats.org/officeDocument/2006/relationships/slideLayout" Target="../slideLayouts/slideLayout37.xml"/>
</Relationships>
</file>

<file path=ppt/slides/_rels/slide67.xml.rels><?xml version="1.0" encoding="UTF-8"?>
<Relationships xmlns="http://schemas.openxmlformats.org/package/2006/relationships"><Relationship Id="rId1" Type="http://schemas.openxmlformats.org/officeDocument/2006/relationships/image" Target="../media/image29.tif"/><Relationship Id="rId2" Type="http://schemas.openxmlformats.org/officeDocument/2006/relationships/slideLayout" Target="../slideLayouts/slideLayout37.xml"/>
</Relationships>
</file>

<file path=ppt/slides/_rels/slide68.xml.rels><?xml version="1.0" encoding="UTF-8"?>
<Relationships xmlns="http://schemas.openxmlformats.org/package/2006/relationships"><Relationship Id="rId1" Type="http://schemas.openxmlformats.org/officeDocument/2006/relationships/image" Target="../media/image30.tif"/><Relationship Id="rId2" Type="http://schemas.openxmlformats.org/officeDocument/2006/relationships/slideLayout" Target="../slideLayouts/slideLayout37.xml"/>
</Relationships>
</file>

<file path=ppt/slides/_rels/slide69.xml.rels><?xml version="1.0" encoding="UTF-8"?>
<Relationships xmlns="http://schemas.openxmlformats.org/package/2006/relationships"><Relationship Id="rId1" Type="http://schemas.openxmlformats.org/officeDocument/2006/relationships/image" Target="../media/image31.tif"/><Relationship Id="rId2" Type="http://schemas.openxmlformats.org/officeDocument/2006/relationships/slideLayout" Target="../slideLayouts/slideLayout37.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
</Relationships>
</file>

<file path=ppt/slides/_rels/slide70.xml.rels><?xml version="1.0" encoding="UTF-8"?>
<Relationships xmlns="http://schemas.openxmlformats.org/package/2006/relationships"><Relationship Id="rId1" Type="http://schemas.openxmlformats.org/officeDocument/2006/relationships/image" Target="../media/image32.tif"/><Relationship Id="rId2" Type="http://schemas.openxmlformats.org/officeDocument/2006/relationships/slideLayout" Target="../slideLayouts/slideLayout37.xml"/>
</Relationships>
</file>

<file path=ppt/slides/_rels/slide71.xml.rels><?xml version="1.0" encoding="UTF-8"?>
<Relationships xmlns="http://schemas.openxmlformats.org/package/2006/relationships"><Relationship Id="rId1" Type="http://schemas.openxmlformats.org/officeDocument/2006/relationships/image" Target="../media/image33.tif"/><Relationship Id="rId2" Type="http://schemas.openxmlformats.org/officeDocument/2006/relationships/slideLayout" Target="../slideLayouts/slideLayout109.xml"/>
</Relationships>
</file>

<file path=ppt/slides/_rels/slide72.xml.rels><?xml version="1.0" encoding="UTF-8"?>
<Relationships xmlns="http://schemas.openxmlformats.org/package/2006/relationships"><Relationship Id="rId1" Type="http://schemas.openxmlformats.org/officeDocument/2006/relationships/image" Target="../media/image34.tif"/><Relationship Id="rId2" Type="http://schemas.openxmlformats.org/officeDocument/2006/relationships/slideLayout" Target="../slideLayouts/slideLayout37.xml"/>
</Relationships>
</file>

<file path=ppt/slides/_rels/slide73.xml.rels><?xml version="1.0" encoding="UTF-8"?>
<Relationships xmlns="http://schemas.openxmlformats.org/package/2006/relationships"><Relationship Id="rId1" Type="http://schemas.openxmlformats.org/officeDocument/2006/relationships/image" Target="../media/image35.tif"/><Relationship Id="rId2" Type="http://schemas.openxmlformats.org/officeDocument/2006/relationships/slideLayout" Target="../slideLayouts/slideLayout37.xml"/>
</Relationships>
</file>

<file path=ppt/slides/_rels/slide74.xml.rels><?xml version="1.0" encoding="UTF-8"?>
<Relationships xmlns="http://schemas.openxmlformats.org/package/2006/relationships"><Relationship Id="rId1" Type="http://schemas.openxmlformats.org/officeDocument/2006/relationships/image" Target="../media/image36.tif"/><Relationship Id="rId2" Type="http://schemas.openxmlformats.org/officeDocument/2006/relationships/slideLayout" Target="../slideLayouts/slideLayout37.xml"/>
</Relationships>
</file>

<file path=ppt/slides/_rels/slide75.xml.rels><?xml version="1.0" encoding="UTF-8"?>
<Relationships xmlns="http://schemas.openxmlformats.org/package/2006/relationships"><Relationship Id="rId1" Type="http://schemas.openxmlformats.org/officeDocument/2006/relationships/image" Target="../media/image37.tif"/><Relationship Id="rId2" Type="http://schemas.openxmlformats.org/officeDocument/2006/relationships/slideLayout" Target="../slideLayouts/slideLayout37.xml"/>
</Relationships>
</file>

<file path=ppt/slides/_rels/slide76.xml.rels><?xml version="1.0" encoding="UTF-8"?>
<Relationships xmlns="http://schemas.openxmlformats.org/package/2006/relationships"><Relationship Id="rId1" Type="http://schemas.openxmlformats.org/officeDocument/2006/relationships/image" Target="../media/image38.tif"/><Relationship Id="rId2" Type="http://schemas.openxmlformats.org/officeDocument/2006/relationships/slideLayout" Target="../slideLayouts/slideLayout37.xml"/>
</Relationships>
</file>

<file path=ppt/slides/_rels/slide77.xml.rels><?xml version="1.0" encoding="UTF-8"?>
<Relationships xmlns="http://schemas.openxmlformats.org/package/2006/relationships"><Relationship Id="rId1" Type="http://schemas.openxmlformats.org/officeDocument/2006/relationships/image" Target="../media/image39.tif"/><Relationship Id="rId2" Type="http://schemas.openxmlformats.org/officeDocument/2006/relationships/slideLayout" Target="../slideLayouts/slideLayout37.xml"/>
</Relationships>
</file>

<file path=ppt/slides/_rels/slide78.xml.rels><?xml version="1.0" encoding="UTF-8"?>
<Relationships xmlns="http://schemas.openxmlformats.org/package/2006/relationships"><Relationship Id="rId1" Type="http://schemas.openxmlformats.org/officeDocument/2006/relationships/image" Target="../media/image40.tif"/><Relationship Id="rId2" Type="http://schemas.openxmlformats.org/officeDocument/2006/relationships/slideLayout" Target="../slideLayouts/slideLayout37.xml"/>
</Relationships>
</file>

<file path=ppt/slides/_rels/slide79.xml.rels><?xml version="1.0" encoding="UTF-8"?>
<Relationships xmlns="http://schemas.openxmlformats.org/package/2006/relationships"><Relationship Id="rId1" Type="http://schemas.openxmlformats.org/officeDocument/2006/relationships/image" Target="../media/image41.tif"/><Relationship Id="rId2" Type="http://schemas.openxmlformats.org/officeDocument/2006/relationships/slideLayout" Target="../slideLayouts/slideLayout37.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42.tif"/><Relationship Id="rId2" Type="http://schemas.openxmlformats.org/officeDocument/2006/relationships/slideLayout" Target="../slideLayouts/slideLayout37.xml"/>
</Relationships>
</file>

<file path=ppt/slides/_rels/slide81.xml.rels><?xml version="1.0" encoding="UTF-8"?>
<Relationships xmlns="http://schemas.openxmlformats.org/package/2006/relationships"><Relationship Id="rId1" Type="http://schemas.openxmlformats.org/officeDocument/2006/relationships/image" Target="../media/image43.tif"/><Relationship Id="rId2" Type="http://schemas.openxmlformats.org/officeDocument/2006/relationships/slideLayout" Target="../slideLayouts/slideLayout37.xml"/>
</Relationships>
</file>

<file path=ppt/slides/_rels/slide82.xml.rels><?xml version="1.0" encoding="UTF-8"?>
<Relationships xmlns="http://schemas.openxmlformats.org/package/2006/relationships"><Relationship Id="rId1" Type="http://schemas.openxmlformats.org/officeDocument/2006/relationships/image" Target="../media/image44.tif"/><Relationship Id="rId2" Type="http://schemas.openxmlformats.org/officeDocument/2006/relationships/slideLayout" Target="../slideLayouts/slideLayout37.xml"/>
</Relationships>
</file>

<file path=ppt/slides/_rels/slide83.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37.xml"/>
</Relationships>
</file>

<file path=ppt/slides/_rels/slide8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37.xml"/>
</Relationships>
</file>

<file path=ppt/slides/_rels/slide85.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7.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87.xml.rels><?xml version="1.0" encoding="UTF-8"?>
<Relationships xmlns="http://schemas.openxmlformats.org/package/2006/relationships"><Relationship Id="rId1" Type="http://schemas.openxmlformats.org/officeDocument/2006/relationships/slideLayout" Target="../slideLayouts/slideLayout26.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extShape 1"/>
          <p:cNvSpPr txBox="1"/>
          <p:nvPr/>
        </p:nvSpPr>
        <p:spPr>
          <a:xfrm>
            <a:off x="393840" y="4203720"/>
            <a:ext cx="6806880" cy="723600"/>
          </a:xfrm>
          <a:prstGeom prst="rect">
            <a:avLst/>
          </a:prstGeom>
          <a:noFill/>
          <a:ln>
            <a:noFill/>
          </a:ln>
        </p:spPr>
        <p:txBody>
          <a:bodyPr/>
          <a:p>
            <a:pPr>
              <a:lnSpc>
                <a:spcPct val="90000"/>
              </a:lnSpc>
              <a:spcBef>
                <a:spcPts val="751"/>
              </a:spcBef>
            </a:pPr>
            <a:r>
              <a:rPr b="0" lang="en-GB" sz="1300" spc="-1" strike="noStrike">
                <a:solidFill>
                  <a:srgbClr val="728653"/>
                </a:solidFill>
                <a:latin typeface="Century Gothic"/>
              </a:rPr>
              <a:t>Dr. Marco Ermini, CISSP CISA CISM</a:t>
            </a:r>
            <a:endParaRPr b="0" lang="en-GB" sz="1300" spc="-1" strike="noStrike">
              <a:solidFill>
                <a:srgbClr val="404040"/>
              </a:solidFill>
              <a:latin typeface="Century Gothic"/>
            </a:endParaRPr>
          </a:p>
          <a:p>
            <a:pPr>
              <a:lnSpc>
                <a:spcPct val="90000"/>
              </a:lnSpc>
              <a:spcBef>
                <a:spcPts val="751"/>
              </a:spcBef>
            </a:pPr>
            <a:r>
              <a:rPr b="0" lang="en-GB" sz="1300" spc="-1" strike="noStrike">
                <a:solidFill>
                  <a:srgbClr val="728653"/>
                </a:solidFill>
                <a:latin typeface="Century Gothic"/>
              </a:rPr>
              <a:t>2018 Telefónica Germany</a:t>
            </a:r>
            <a:endParaRPr b="0" lang="en-GB" sz="1300" spc="-1" strike="noStrike">
              <a:solidFill>
                <a:srgbClr val="404040"/>
              </a:solidFill>
              <a:latin typeface="Century Gothic"/>
            </a:endParaRPr>
          </a:p>
        </p:txBody>
      </p:sp>
      <p:sp>
        <p:nvSpPr>
          <p:cNvPr id="755" name="TextShape 2"/>
          <p:cNvSpPr txBox="1"/>
          <p:nvPr/>
        </p:nvSpPr>
        <p:spPr>
          <a:xfrm>
            <a:off x="393840" y="1320840"/>
            <a:ext cx="6806880" cy="2882520"/>
          </a:xfrm>
          <a:prstGeom prst="rect">
            <a:avLst/>
          </a:prstGeom>
          <a:noFill/>
          <a:ln>
            <a:noFill/>
          </a:ln>
        </p:spPr>
        <p:txBody>
          <a:bodyPr anchor="ctr"/>
          <a:p>
            <a:pPr>
              <a:lnSpc>
                <a:spcPct val="90000"/>
              </a:lnSpc>
              <a:spcBef>
                <a:spcPts val="751"/>
              </a:spcBef>
            </a:pPr>
            <a:r>
              <a:rPr b="0" lang="en-GB" sz="3600" spc="-1" strike="noStrike">
                <a:solidFill>
                  <a:srgbClr val="a53010"/>
                </a:solidFill>
                <a:latin typeface="Century Gothic"/>
              </a:rPr>
              <a:t>M&amp;A</a:t>
            </a:r>
            <a:endParaRPr b="0" lang="en-GB" sz="3600" spc="-1" strike="noStrike">
              <a:solidFill>
                <a:srgbClr val="404040"/>
              </a:solidFill>
              <a:latin typeface="Century Gothic"/>
            </a:endParaRPr>
          </a:p>
          <a:p>
            <a:pPr>
              <a:lnSpc>
                <a:spcPct val="90000"/>
              </a:lnSpc>
              <a:spcBef>
                <a:spcPts val="751"/>
              </a:spcBef>
            </a:pPr>
            <a:r>
              <a:rPr b="0" lang="en-GB" sz="3600" spc="-1" strike="noStrike">
                <a:solidFill>
                  <a:srgbClr val="a53010"/>
                </a:solidFill>
                <a:latin typeface="Century Gothic"/>
              </a:rPr>
              <a:t>Why Information Security should be sitting at the main table</a:t>
            </a:r>
            <a:endParaRPr b="0" lang="en-GB" sz="3600" spc="-1" strike="noStrike">
              <a:solidFill>
                <a:srgbClr val="404040"/>
              </a:solidFill>
              <a:latin typeface="Century Gothic"/>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Typical M&amp;A Diagram Flow</a:t>
            </a:r>
            <a:endParaRPr b="0" lang="en-GB" sz="2700" spc="-1" strike="noStrike">
              <a:solidFill>
                <a:srgbClr val="000000"/>
              </a:solidFill>
              <a:latin typeface="Century Gothic"/>
            </a:endParaRPr>
          </a:p>
        </p:txBody>
      </p:sp>
      <p:pic>
        <p:nvPicPr>
          <p:cNvPr id="772" name="Schermata 2017-05-14 alle 23.42.09.png" descr=""/>
          <p:cNvPicPr/>
          <p:nvPr/>
        </p:nvPicPr>
        <p:blipFill>
          <a:blip r:embed="rId1"/>
          <a:stretch/>
        </p:blipFill>
        <p:spPr>
          <a:xfrm>
            <a:off x="1907280" y="1198800"/>
            <a:ext cx="5594400" cy="3665160"/>
          </a:xfrm>
          <a:prstGeom prst="rect">
            <a:avLst/>
          </a:prstGeom>
          <a:ln w="12600">
            <a:noFill/>
          </a:ln>
        </p:spPr>
      </p:pic>
    </p:spTree>
  </p:cSld>
  <p:timing>
    <p:tnLst>
      <p:par>
        <p:cTn id="150" dur="indefinite" restart="never" nodeType="tmRoot">
          <p:childTnLst>
            <p:seq>
              <p:cTn id="151"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3"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Threats and Risks</a:t>
            </a:r>
            <a:endParaRPr b="0" lang="en-GB" sz="4050" spc="-1" strike="noStrike">
              <a:solidFill>
                <a:srgbClr val="000000"/>
              </a:solidFill>
              <a:latin typeface="Century Gothic"/>
            </a:endParaRPr>
          </a:p>
        </p:txBody>
      </p:sp>
    </p:spTree>
  </p:cSld>
  <p:timing>
    <p:tnLst>
      <p:par>
        <p:cTn id="152" dur="indefinite" restart="never" nodeType="tmRoot">
          <p:childTnLst>
            <p:seq>
              <p:cTn id="153"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4"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Scoping the Threats</a:t>
            </a:r>
            <a:endParaRPr b="0" lang="en-GB" sz="2700" spc="-1" strike="noStrike">
              <a:solidFill>
                <a:srgbClr val="000000"/>
              </a:solidFill>
              <a:latin typeface="Century Gothic"/>
            </a:endParaRPr>
          </a:p>
        </p:txBody>
      </p:sp>
      <p:sp>
        <p:nvSpPr>
          <p:cNvPr id="775"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Special Interest Groups – gain from the Operation</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Financial Criminals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Competitors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 / Merger Company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Disgruntled Employees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General Interest Groups – gain from Impact</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Script Kiddies / Hackers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Hacktivists / Terrorists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Spies</a:t>
            </a:r>
            <a:endParaRPr b="0" lang="en-GB" sz="1600" spc="-1" strike="noStrike">
              <a:solidFill>
                <a:srgbClr val="404040"/>
              </a:solidFill>
              <a:latin typeface="Century Gothic"/>
            </a:endParaRPr>
          </a:p>
        </p:txBody>
      </p:sp>
    </p:spTree>
  </p:cSld>
  <p:timing>
    <p:tnLst>
      <p:par>
        <p:cTn id="154" dur="indefinite" restart="never" nodeType="tmRoot">
          <p:childTnLst>
            <p:seq>
              <p:cTn id="155" dur="indefinite" nodeType="mainSeq">
                <p:childTnLst>
                  <p:par>
                    <p:cTn id="156" fill="hold">
                      <p:stCondLst>
                        <p:cond delay="indefinite"/>
                      </p:stCondLst>
                      <p:childTnLst>
                        <p:par>
                          <p:cTn id="157" fill="hold">
                            <p:stCondLst>
                              <p:cond delay="0"/>
                            </p:stCondLst>
                            <p:childTnLst>
                              <p:par>
                                <p:cTn id="158" nodeType="clickEffect" fill="hold" presetClass="entr" presetID="1">
                                  <p:stCondLst>
                                    <p:cond delay="0"/>
                                  </p:stCondLst>
                                  <p:childTnLst>
                                    <p:set>
                                      <p:cBhvr>
                                        <p:cTn id="159" dur="1" fill="hold">
                                          <p:stCondLst>
                                            <p:cond delay="0"/>
                                          </p:stCondLst>
                                        </p:cTn>
                                        <p:tgtEl>
                                          <p:spTgt spid="775">
                                            <p:txEl>
                                              <p:pRg st="0" end="0"/>
                                            </p:txEl>
                                          </p:spTgt>
                                        </p:tgtEl>
                                        <p:attrNameLst>
                                          <p:attrName>style.visibility</p:attrName>
                                        </p:attrNameLst>
                                      </p:cBhvr>
                                      <p:to>
                                        <p:strVal val="visible"/>
                                      </p:to>
                                    </p:set>
                                  </p:childTnLst>
                                </p:cTn>
                              </p:par>
                            </p:childTnLst>
                          </p:cTn>
                        </p:par>
                      </p:childTnLst>
                    </p:cTn>
                  </p:par>
                  <p:par>
                    <p:cTn id="160" fill="hold">
                      <p:stCondLst>
                        <p:cond delay="indefinite"/>
                      </p:stCondLst>
                      <p:childTnLst>
                        <p:par>
                          <p:cTn id="161" fill="hold">
                            <p:stCondLst>
                              <p:cond delay="0"/>
                            </p:stCondLst>
                            <p:childTnLst>
                              <p:par>
                                <p:cTn id="162" nodeType="clickEffect" fill="hold" presetClass="entr" presetID="1">
                                  <p:stCondLst>
                                    <p:cond delay="0"/>
                                  </p:stCondLst>
                                  <p:childTnLst>
                                    <p:set>
                                      <p:cBhvr>
                                        <p:cTn id="163" dur="1" fill="hold">
                                          <p:stCondLst>
                                            <p:cond delay="0"/>
                                          </p:stCondLst>
                                        </p:cTn>
                                        <p:tgtEl>
                                          <p:spTgt spid="775">
                                            <p:txEl>
                                              <p:pRg st="1" end="1"/>
                                            </p:txEl>
                                          </p:spTgt>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nodeType="clickEffect" fill="hold" presetClass="entr" presetID="1">
                                  <p:stCondLst>
                                    <p:cond delay="0"/>
                                  </p:stCondLst>
                                  <p:childTnLst>
                                    <p:set>
                                      <p:cBhvr>
                                        <p:cTn id="167" dur="1" fill="hold">
                                          <p:stCondLst>
                                            <p:cond delay="0"/>
                                          </p:stCondLst>
                                        </p:cTn>
                                        <p:tgtEl>
                                          <p:spTgt spid="775">
                                            <p:txEl>
                                              <p:pRg st="2" end="2"/>
                                            </p:txEl>
                                          </p:spTgt>
                                        </p:tgtEl>
                                        <p:attrNameLst>
                                          <p:attrName>style.visibility</p:attrName>
                                        </p:attrNameLst>
                                      </p:cBhvr>
                                      <p:to>
                                        <p:strVal val="visible"/>
                                      </p:to>
                                    </p:set>
                                  </p:childTnLst>
                                </p:cTn>
                              </p:par>
                            </p:childTnLst>
                          </p:cTn>
                        </p:par>
                      </p:childTnLst>
                    </p:cTn>
                  </p:par>
                  <p:par>
                    <p:cTn id="168" fill="hold">
                      <p:stCondLst>
                        <p:cond delay="indefinite"/>
                      </p:stCondLst>
                      <p:childTnLst>
                        <p:par>
                          <p:cTn id="169" fill="hold">
                            <p:stCondLst>
                              <p:cond delay="0"/>
                            </p:stCondLst>
                            <p:childTnLst>
                              <p:par>
                                <p:cTn id="170" nodeType="clickEffect" fill="hold" presetClass="entr" presetID="1">
                                  <p:stCondLst>
                                    <p:cond delay="0"/>
                                  </p:stCondLst>
                                  <p:childTnLst>
                                    <p:set>
                                      <p:cBhvr>
                                        <p:cTn id="171" dur="1" fill="hold">
                                          <p:stCondLst>
                                            <p:cond delay="0"/>
                                          </p:stCondLst>
                                        </p:cTn>
                                        <p:tgtEl>
                                          <p:spTgt spid="775">
                                            <p:txEl>
                                              <p:pRg st="3" end="3"/>
                                            </p:txEl>
                                          </p:spTgt>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nodeType="clickEffect" fill="hold" presetClass="entr" presetID="1">
                                  <p:stCondLst>
                                    <p:cond delay="0"/>
                                  </p:stCondLst>
                                  <p:childTnLst>
                                    <p:set>
                                      <p:cBhvr>
                                        <p:cTn id="175" dur="1" fill="hold">
                                          <p:stCondLst>
                                            <p:cond delay="0"/>
                                          </p:stCondLst>
                                        </p:cTn>
                                        <p:tgtEl>
                                          <p:spTgt spid="775">
                                            <p:txEl>
                                              <p:pRg st="4" end="4"/>
                                            </p:txEl>
                                          </p:spTgt>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nodeType="clickEffect" fill="hold" presetClass="entr" presetID="1">
                                  <p:stCondLst>
                                    <p:cond delay="0"/>
                                  </p:stCondLst>
                                  <p:childTnLst>
                                    <p:set>
                                      <p:cBhvr>
                                        <p:cTn id="179" dur="1" fill="hold">
                                          <p:stCondLst>
                                            <p:cond delay="0"/>
                                          </p:stCondLst>
                                        </p:cTn>
                                        <p:tgtEl>
                                          <p:spTgt spid="775">
                                            <p:txEl>
                                              <p:pRg st="5" end="5"/>
                                            </p:txEl>
                                          </p:spTgt>
                                        </p:tgtEl>
                                        <p:attrNameLst>
                                          <p:attrName>style.visibility</p:attrName>
                                        </p:attrNameLst>
                                      </p:cBhvr>
                                      <p:to>
                                        <p:strVal val="visible"/>
                                      </p:to>
                                    </p:set>
                                  </p:childTnLst>
                                </p:cTn>
                              </p:par>
                            </p:childTnLst>
                          </p:cTn>
                        </p:par>
                      </p:childTnLst>
                    </p:cTn>
                  </p:par>
                  <p:par>
                    <p:cTn id="180" fill="hold">
                      <p:stCondLst>
                        <p:cond delay="indefinite"/>
                      </p:stCondLst>
                      <p:childTnLst>
                        <p:par>
                          <p:cTn id="181" fill="hold">
                            <p:stCondLst>
                              <p:cond delay="0"/>
                            </p:stCondLst>
                            <p:childTnLst>
                              <p:par>
                                <p:cTn id="182" nodeType="clickEffect" fill="hold" presetClass="entr" presetID="1">
                                  <p:stCondLst>
                                    <p:cond delay="0"/>
                                  </p:stCondLst>
                                  <p:childTnLst>
                                    <p:set>
                                      <p:cBhvr>
                                        <p:cTn id="183" dur="1" fill="hold">
                                          <p:stCondLst>
                                            <p:cond delay="0"/>
                                          </p:stCondLst>
                                        </p:cTn>
                                        <p:tgtEl>
                                          <p:spTgt spid="775">
                                            <p:txEl>
                                              <p:pRg st="6" end="6"/>
                                            </p:txEl>
                                          </p:spTgt>
                                        </p:tgtEl>
                                        <p:attrNameLst>
                                          <p:attrName>style.visibility</p:attrName>
                                        </p:attrNameLst>
                                      </p:cBhvr>
                                      <p:to>
                                        <p:strVal val="visible"/>
                                      </p:to>
                                    </p:set>
                                  </p:childTnLst>
                                </p:cTn>
                              </p:par>
                            </p:childTnLst>
                          </p:cTn>
                        </p:par>
                      </p:childTnLst>
                    </p:cTn>
                  </p:par>
                  <p:par>
                    <p:cTn id="184" fill="hold">
                      <p:stCondLst>
                        <p:cond delay="indefinite"/>
                      </p:stCondLst>
                      <p:childTnLst>
                        <p:par>
                          <p:cTn id="185" fill="hold">
                            <p:stCondLst>
                              <p:cond delay="0"/>
                            </p:stCondLst>
                            <p:childTnLst>
                              <p:par>
                                <p:cTn id="186" nodeType="clickEffect" fill="hold" presetClass="entr" presetID="1">
                                  <p:stCondLst>
                                    <p:cond delay="0"/>
                                  </p:stCondLst>
                                  <p:childTnLst>
                                    <p:set>
                                      <p:cBhvr>
                                        <p:cTn id="187" dur="1" fill="hold">
                                          <p:stCondLst>
                                            <p:cond delay="0"/>
                                          </p:stCondLst>
                                        </p:cTn>
                                        <p:tgtEl>
                                          <p:spTgt spid="775">
                                            <p:txEl>
                                              <p:pRg st="7" end="7"/>
                                            </p:txEl>
                                          </p:spTgt>
                                        </p:tgtEl>
                                        <p:attrNameLst>
                                          <p:attrName>style.visibility</p:attrName>
                                        </p:attrNameLst>
                                      </p:cBhvr>
                                      <p:to>
                                        <p:strVal val="visible"/>
                                      </p:to>
                                    </p:set>
                                  </p:childTnLst>
                                </p:cTn>
                              </p:par>
                            </p:childTnLst>
                          </p:cTn>
                        </p:par>
                      </p:childTnLst>
                    </p:cTn>
                  </p:par>
                  <p:par>
                    <p:cTn id="188" fill="hold">
                      <p:stCondLst>
                        <p:cond delay="indefinite"/>
                      </p:stCondLst>
                      <p:childTnLst>
                        <p:par>
                          <p:cTn id="189" fill="hold">
                            <p:stCondLst>
                              <p:cond delay="0"/>
                            </p:stCondLst>
                            <p:childTnLst>
                              <p:par>
                                <p:cTn id="190" nodeType="clickEffect" fill="hold" presetClass="entr" presetID="1">
                                  <p:stCondLst>
                                    <p:cond delay="0"/>
                                  </p:stCondLst>
                                  <p:childTnLst>
                                    <p:set>
                                      <p:cBhvr>
                                        <p:cTn id="191" dur="1" fill="hold">
                                          <p:stCondLst>
                                            <p:cond delay="0"/>
                                          </p:stCondLst>
                                        </p:cTn>
                                        <p:tgtEl>
                                          <p:spTgt spid="775">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6"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Scoping the Risks</a:t>
            </a:r>
            <a:endParaRPr b="0" lang="en-GB" sz="2700" spc="-1" strike="noStrike">
              <a:solidFill>
                <a:srgbClr val="000000"/>
              </a:solidFill>
              <a:latin typeface="Century Gothic"/>
            </a:endParaRPr>
          </a:p>
        </p:txBody>
      </p:sp>
      <p:sp>
        <p:nvSpPr>
          <p:cNvPr id="777"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Publicity, raising profile — your interest gets attacker’s interest!</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Impact on:</a:t>
            </a:r>
            <a:endParaRPr b="0" lang="en-GB" sz="14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400" spc="-1" strike="noStrike">
                <a:solidFill>
                  <a:srgbClr val="404040"/>
                </a:solidFill>
                <a:latin typeface="Century Gothic"/>
              </a:rPr>
              <a:t>Resources</a:t>
            </a:r>
            <a:endParaRPr b="0" lang="en-GB" sz="14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400" spc="-1" strike="noStrike">
                <a:solidFill>
                  <a:srgbClr val="404040"/>
                </a:solidFill>
                <a:latin typeface="Century Gothic"/>
              </a:rPr>
              <a:t>Technologies</a:t>
            </a:r>
            <a:endParaRPr b="0" lang="en-GB" sz="14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400" spc="-1" strike="noStrike">
                <a:solidFill>
                  <a:srgbClr val="404040"/>
                </a:solidFill>
                <a:latin typeface="Century Gothic"/>
              </a:rPr>
              <a:t>Infrastructure</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Disgruntled Employees</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Change in threat and risk model</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Absorbing unknown / Confusion</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Creating new attack vectors and window of opportunity</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400" spc="-1" strike="noStrike">
                <a:solidFill>
                  <a:srgbClr val="404040"/>
                </a:solidFill>
                <a:latin typeface="Century Gothic"/>
              </a:rPr>
              <a:t>Business drivers can force this the Security Manager very quickly</a:t>
            </a:r>
            <a:endParaRPr b="0" lang="en-GB" sz="14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1" lang="en-GB" sz="1400" spc="-1" strike="noStrike">
                <a:solidFill>
                  <a:srgbClr val="ff0000"/>
                </a:solidFill>
                <a:latin typeface="Century Gothic"/>
              </a:rPr>
              <a:t>Are we all really equipped for change?</a:t>
            </a:r>
            <a:endParaRPr b="0" lang="en-GB" sz="1400" spc="-1" strike="noStrike">
              <a:solidFill>
                <a:srgbClr val="404040"/>
              </a:solidFill>
              <a:latin typeface="Century Gothic"/>
            </a:endParaRPr>
          </a:p>
        </p:txBody>
      </p:sp>
    </p:spTree>
  </p:cSld>
  <p:timing>
    <p:tnLst>
      <p:par>
        <p:cTn id="192" dur="indefinite" restart="never" nodeType="tmRoot">
          <p:childTnLst>
            <p:seq>
              <p:cTn id="193" dur="indefinite" nodeType="mainSeq">
                <p:childTnLst>
                  <p:par>
                    <p:cTn id="194" fill="hold">
                      <p:stCondLst>
                        <p:cond delay="indefinite"/>
                      </p:stCondLst>
                      <p:childTnLst>
                        <p:par>
                          <p:cTn id="195" fill="hold">
                            <p:stCondLst>
                              <p:cond delay="0"/>
                            </p:stCondLst>
                            <p:childTnLst>
                              <p:par>
                                <p:cTn id="196" nodeType="clickEffect" fill="hold" presetClass="entr" presetID="1">
                                  <p:stCondLst>
                                    <p:cond delay="0"/>
                                  </p:stCondLst>
                                  <p:childTnLst>
                                    <p:set>
                                      <p:cBhvr>
                                        <p:cTn id="197" dur="1" fill="hold">
                                          <p:stCondLst>
                                            <p:cond delay="0"/>
                                          </p:stCondLst>
                                        </p:cTn>
                                        <p:tgtEl>
                                          <p:spTgt spid="777">
                                            <p:txEl>
                                              <p:pRg st="0" end="0"/>
                                            </p:txEl>
                                          </p:spTgt>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nodeType="clickEffect" fill="hold" presetClass="entr" presetID="1">
                                  <p:stCondLst>
                                    <p:cond delay="0"/>
                                  </p:stCondLst>
                                  <p:childTnLst>
                                    <p:set>
                                      <p:cBhvr>
                                        <p:cTn id="201" dur="1" fill="hold">
                                          <p:stCondLst>
                                            <p:cond delay="0"/>
                                          </p:stCondLst>
                                        </p:cTn>
                                        <p:tgtEl>
                                          <p:spTgt spid="777">
                                            <p:txEl>
                                              <p:pRg st="1" end="1"/>
                                            </p:txEl>
                                          </p:spTgt>
                                        </p:tgtEl>
                                        <p:attrNameLst>
                                          <p:attrName>style.visibility</p:attrName>
                                        </p:attrNameLst>
                                      </p:cBhvr>
                                      <p:to>
                                        <p:strVal val="visible"/>
                                      </p:to>
                                    </p:set>
                                  </p:childTnLst>
                                </p:cTn>
                              </p:par>
                            </p:childTnLst>
                          </p:cTn>
                        </p:par>
                      </p:childTnLst>
                    </p:cTn>
                  </p:par>
                  <p:par>
                    <p:cTn id="202" fill="hold">
                      <p:stCondLst>
                        <p:cond delay="indefinite"/>
                      </p:stCondLst>
                      <p:childTnLst>
                        <p:par>
                          <p:cTn id="203" fill="hold">
                            <p:stCondLst>
                              <p:cond delay="0"/>
                            </p:stCondLst>
                            <p:childTnLst>
                              <p:par>
                                <p:cTn id="204" nodeType="clickEffect" fill="hold" presetClass="entr" presetID="1">
                                  <p:stCondLst>
                                    <p:cond delay="0"/>
                                  </p:stCondLst>
                                  <p:childTnLst>
                                    <p:set>
                                      <p:cBhvr>
                                        <p:cTn id="205" dur="1" fill="hold">
                                          <p:stCondLst>
                                            <p:cond delay="0"/>
                                          </p:stCondLst>
                                        </p:cTn>
                                        <p:tgtEl>
                                          <p:spTgt spid="777">
                                            <p:txEl>
                                              <p:pRg st="2" end="2"/>
                                            </p:txEl>
                                          </p:spTgt>
                                        </p:tgtEl>
                                        <p:attrNameLst>
                                          <p:attrName>style.visibility</p:attrName>
                                        </p:attrNameLst>
                                      </p:cBhvr>
                                      <p:to>
                                        <p:strVal val="visible"/>
                                      </p:to>
                                    </p:set>
                                  </p:childTnLst>
                                </p:cTn>
                              </p:par>
                            </p:childTnLst>
                          </p:cTn>
                        </p:par>
                      </p:childTnLst>
                    </p:cTn>
                  </p:par>
                  <p:par>
                    <p:cTn id="206" fill="hold">
                      <p:stCondLst>
                        <p:cond delay="indefinite"/>
                      </p:stCondLst>
                      <p:childTnLst>
                        <p:par>
                          <p:cTn id="207" fill="hold">
                            <p:stCondLst>
                              <p:cond delay="0"/>
                            </p:stCondLst>
                            <p:childTnLst>
                              <p:par>
                                <p:cTn id="208" nodeType="clickEffect" fill="hold" presetClass="entr" presetID="1">
                                  <p:stCondLst>
                                    <p:cond delay="0"/>
                                  </p:stCondLst>
                                  <p:childTnLst>
                                    <p:set>
                                      <p:cBhvr>
                                        <p:cTn id="209" dur="1" fill="hold">
                                          <p:stCondLst>
                                            <p:cond delay="0"/>
                                          </p:stCondLst>
                                        </p:cTn>
                                        <p:tgtEl>
                                          <p:spTgt spid="777">
                                            <p:txEl>
                                              <p:pRg st="3" end="3"/>
                                            </p:txEl>
                                          </p:spTgt>
                                        </p:tgtEl>
                                        <p:attrNameLst>
                                          <p:attrName>style.visibility</p:attrName>
                                        </p:attrNameLst>
                                      </p:cBhvr>
                                      <p:to>
                                        <p:strVal val="visible"/>
                                      </p:to>
                                    </p:set>
                                  </p:childTnLst>
                                </p:cTn>
                              </p:par>
                            </p:childTnLst>
                          </p:cTn>
                        </p:par>
                      </p:childTnLst>
                    </p:cTn>
                  </p:par>
                  <p:par>
                    <p:cTn id="210" fill="hold">
                      <p:stCondLst>
                        <p:cond delay="indefinite"/>
                      </p:stCondLst>
                      <p:childTnLst>
                        <p:par>
                          <p:cTn id="211" fill="hold">
                            <p:stCondLst>
                              <p:cond delay="0"/>
                            </p:stCondLst>
                            <p:childTnLst>
                              <p:par>
                                <p:cTn id="212" nodeType="clickEffect" fill="hold" presetClass="entr" presetID="1">
                                  <p:stCondLst>
                                    <p:cond delay="0"/>
                                  </p:stCondLst>
                                  <p:childTnLst>
                                    <p:set>
                                      <p:cBhvr>
                                        <p:cTn id="213" dur="1" fill="hold">
                                          <p:stCondLst>
                                            <p:cond delay="0"/>
                                          </p:stCondLst>
                                        </p:cTn>
                                        <p:tgtEl>
                                          <p:spTgt spid="777">
                                            <p:txEl>
                                              <p:pRg st="4" end="4"/>
                                            </p:txEl>
                                          </p:spTgt>
                                        </p:tgtEl>
                                        <p:attrNameLst>
                                          <p:attrName>style.visibility</p:attrName>
                                        </p:attrNameLst>
                                      </p:cBhvr>
                                      <p:to>
                                        <p:strVal val="visible"/>
                                      </p:to>
                                    </p:set>
                                  </p:childTnLst>
                                </p:cTn>
                              </p:par>
                            </p:childTnLst>
                          </p:cTn>
                        </p:par>
                      </p:childTnLst>
                    </p:cTn>
                  </p:par>
                  <p:par>
                    <p:cTn id="214" fill="hold">
                      <p:stCondLst>
                        <p:cond delay="indefinite"/>
                      </p:stCondLst>
                      <p:childTnLst>
                        <p:par>
                          <p:cTn id="215" fill="hold">
                            <p:stCondLst>
                              <p:cond delay="0"/>
                            </p:stCondLst>
                            <p:childTnLst>
                              <p:par>
                                <p:cTn id="216" nodeType="clickEffect" fill="hold" presetClass="entr" presetID="1">
                                  <p:stCondLst>
                                    <p:cond delay="0"/>
                                  </p:stCondLst>
                                  <p:childTnLst>
                                    <p:set>
                                      <p:cBhvr>
                                        <p:cTn id="217" dur="1" fill="hold">
                                          <p:stCondLst>
                                            <p:cond delay="0"/>
                                          </p:stCondLst>
                                        </p:cTn>
                                        <p:tgtEl>
                                          <p:spTgt spid="777">
                                            <p:txEl>
                                              <p:pRg st="5" end="5"/>
                                            </p:txEl>
                                          </p:spTgt>
                                        </p:tgtEl>
                                        <p:attrNameLst>
                                          <p:attrName>style.visibility</p:attrName>
                                        </p:attrNameLst>
                                      </p:cBhvr>
                                      <p:to>
                                        <p:strVal val="visible"/>
                                      </p:to>
                                    </p:set>
                                  </p:childTnLst>
                                </p:cTn>
                              </p:par>
                            </p:childTnLst>
                          </p:cTn>
                        </p:par>
                      </p:childTnLst>
                    </p:cTn>
                  </p:par>
                  <p:par>
                    <p:cTn id="218" fill="hold">
                      <p:stCondLst>
                        <p:cond delay="indefinite"/>
                      </p:stCondLst>
                      <p:childTnLst>
                        <p:par>
                          <p:cTn id="219" fill="hold">
                            <p:stCondLst>
                              <p:cond delay="0"/>
                            </p:stCondLst>
                            <p:childTnLst>
                              <p:par>
                                <p:cTn id="220" nodeType="clickEffect" fill="hold" presetClass="entr" presetID="1">
                                  <p:stCondLst>
                                    <p:cond delay="0"/>
                                  </p:stCondLst>
                                  <p:childTnLst>
                                    <p:set>
                                      <p:cBhvr>
                                        <p:cTn id="221" dur="1" fill="hold">
                                          <p:stCondLst>
                                            <p:cond delay="0"/>
                                          </p:stCondLst>
                                        </p:cTn>
                                        <p:tgtEl>
                                          <p:spTgt spid="777">
                                            <p:txEl>
                                              <p:pRg st="6" end="6"/>
                                            </p:txEl>
                                          </p:spTgt>
                                        </p:tgtEl>
                                        <p:attrNameLst>
                                          <p:attrName>style.visibility</p:attrName>
                                        </p:attrNameLst>
                                      </p:cBhvr>
                                      <p:to>
                                        <p:strVal val="visible"/>
                                      </p:to>
                                    </p:set>
                                  </p:childTnLst>
                                </p:cTn>
                              </p:par>
                            </p:childTnLst>
                          </p:cTn>
                        </p:par>
                      </p:childTnLst>
                    </p:cTn>
                  </p:par>
                  <p:par>
                    <p:cTn id="222" fill="hold">
                      <p:stCondLst>
                        <p:cond delay="indefinite"/>
                      </p:stCondLst>
                      <p:childTnLst>
                        <p:par>
                          <p:cTn id="223" fill="hold">
                            <p:stCondLst>
                              <p:cond delay="0"/>
                            </p:stCondLst>
                            <p:childTnLst>
                              <p:par>
                                <p:cTn id="224" nodeType="clickEffect" fill="hold" presetClass="entr" presetID="1">
                                  <p:stCondLst>
                                    <p:cond delay="0"/>
                                  </p:stCondLst>
                                  <p:childTnLst>
                                    <p:set>
                                      <p:cBhvr>
                                        <p:cTn id="225" dur="1" fill="hold">
                                          <p:stCondLst>
                                            <p:cond delay="0"/>
                                          </p:stCondLst>
                                        </p:cTn>
                                        <p:tgtEl>
                                          <p:spTgt spid="777">
                                            <p:txEl>
                                              <p:pRg st="7" end="7"/>
                                            </p:txEl>
                                          </p:spTgt>
                                        </p:tgtEl>
                                        <p:attrNameLst>
                                          <p:attrName>style.visibility</p:attrName>
                                        </p:attrNameLst>
                                      </p:cBhvr>
                                      <p:to>
                                        <p:strVal val="visible"/>
                                      </p:to>
                                    </p:set>
                                  </p:childTnLst>
                                </p:cTn>
                              </p:par>
                            </p:childTnLst>
                          </p:cTn>
                        </p:par>
                      </p:childTnLst>
                    </p:cTn>
                  </p:par>
                  <p:par>
                    <p:cTn id="226" fill="hold">
                      <p:stCondLst>
                        <p:cond delay="indefinite"/>
                      </p:stCondLst>
                      <p:childTnLst>
                        <p:par>
                          <p:cTn id="227" fill="hold">
                            <p:stCondLst>
                              <p:cond delay="0"/>
                            </p:stCondLst>
                            <p:childTnLst>
                              <p:par>
                                <p:cTn id="228" nodeType="clickEffect" fill="hold" presetClass="entr" presetID="1">
                                  <p:stCondLst>
                                    <p:cond delay="0"/>
                                  </p:stCondLst>
                                  <p:childTnLst>
                                    <p:set>
                                      <p:cBhvr>
                                        <p:cTn id="229" dur="1" fill="hold">
                                          <p:stCondLst>
                                            <p:cond delay="0"/>
                                          </p:stCondLst>
                                        </p:cTn>
                                        <p:tgtEl>
                                          <p:spTgt spid="777">
                                            <p:txEl>
                                              <p:pRg st="8" end="8"/>
                                            </p:txEl>
                                          </p:spTgt>
                                        </p:tgtEl>
                                        <p:attrNameLst>
                                          <p:attrName>style.visibility</p:attrName>
                                        </p:attrNameLst>
                                      </p:cBhvr>
                                      <p:to>
                                        <p:strVal val="visible"/>
                                      </p:to>
                                    </p:set>
                                  </p:childTnLst>
                                </p:cTn>
                              </p:par>
                            </p:childTnLst>
                          </p:cTn>
                        </p:par>
                      </p:childTnLst>
                    </p:cTn>
                  </p:par>
                  <p:par>
                    <p:cTn id="230" fill="hold">
                      <p:stCondLst>
                        <p:cond delay="indefinite"/>
                      </p:stCondLst>
                      <p:childTnLst>
                        <p:par>
                          <p:cTn id="231" fill="hold">
                            <p:stCondLst>
                              <p:cond delay="0"/>
                            </p:stCondLst>
                            <p:childTnLst>
                              <p:par>
                                <p:cTn id="232" nodeType="clickEffect" fill="hold" presetClass="entr" presetID="1">
                                  <p:stCondLst>
                                    <p:cond delay="0"/>
                                  </p:stCondLst>
                                  <p:childTnLst>
                                    <p:set>
                                      <p:cBhvr>
                                        <p:cTn id="233" dur="1" fill="hold">
                                          <p:stCondLst>
                                            <p:cond delay="0"/>
                                          </p:stCondLst>
                                        </p:cTn>
                                        <p:tgtEl>
                                          <p:spTgt spid="777">
                                            <p:txEl>
                                              <p:pRg st="9" end="9"/>
                                            </p:txEl>
                                          </p:spTgt>
                                        </p:tgtEl>
                                        <p:attrNameLst>
                                          <p:attrName>style.visibility</p:attrName>
                                        </p:attrNameLst>
                                      </p:cBhvr>
                                      <p:to>
                                        <p:strVal val="visible"/>
                                      </p:to>
                                    </p:set>
                                  </p:childTnLst>
                                </p:cTn>
                              </p:par>
                            </p:childTnLst>
                          </p:cTn>
                        </p:par>
                      </p:childTnLst>
                    </p:cTn>
                  </p:par>
                  <p:par>
                    <p:cTn id="234" fill="hold">
                      <p:stCondLst>
                        <p:cond delay="indefinite"/>
                      </p:stCondLst>
                      <p:childTnLst>
                        <p:par>
                          <p:cTn id="235" fill="hold">
                            <p:stCondLst>
                              <p:cond delay="0"/>
                            </p:stCondLst>
                            <p:childTnLst>
                              <p:par>
                                <p:cTn id="236" nodeType="clickEffect" fill="hold" presetClass="entr" presetID="1">
                                  <p:stCondLst>
                                    <p:cond delay="0"/>
                                  </p:stCondLst>
                                  <p:childTnLst>
                                    <p:set>
                                      <p:cBhvr>
                                        <p:cTn id="237" dur="1" fill="hold">
                                          <p:stCondLst>
                                            <p:cond delay="0"/>
                                          </p:stCondLst>
                                        </p:cTn>
                                        <p:tgtEl>
                                          <p:spTgt spid="777">
                                            <p:txEl>
                                              <p:pRg st="10" end="1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78" name="TextShape 1"/>
          <p:cNvSpPr txBox="1"/>
          <p:nvPr/>
        </p:nvSpPr>
        <p:spPr>
          <a:xfrm>
            <a:off x="1944720" y="468000"/>
            <a:ext cx="6683400" cy="960480"/>
          </a:xfrm>
          <a:prstGeom prst="rect">
            <a:avLst/>
          </a:prstGeom>
          <a:noFill/>
          <a:ln>
            <a:noFill/>
          </a:ln>
        </p:spPr>
        <p:txBody>
          <a:bodyPr/>
          <a:p>
            <a:pPr algn="r">
              <a:lnSpc>
                <a:spcPct val="100000"/>
              </a:lnSpc>
            </a:pPr>
            <a:r>
              <a:rPr b="0" lang="en-GB" sz="2400" spc="-1" strike="noStrike">
                <a:solidFill>
                  <a:srgbClr val="ce181e"/>
                </a:solidFill>
                <a:latin typeface="Century Gothic"/>
              </a:rPr>
              <a:t>Typical Approach – The Four “C”s</a:t>
            </a:r>
            <a:endParaRPr b="0" lang="en-GB" sz="2400" spc="-1" strike="noStrike">
              <a:solidFill>
                <a:srgbClr val="ce181e"/>
              </a:solidFill>
              <a:latin typeface="Century Gothic"/>
            </a:endParaRPr>
          </a:p>
        </p:txBody>
      </p:sp>
      <p:sp>
        <p:nvSpPr>
          <p:cNvPr id="779"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Capture</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Connect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Combine</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Consolidate</a:t>
            </a:r>
            <a:endParaRPr b="0" lang="en-GB" sz="1600" spc="-1" strike="noStrike">
              <a:solidFill>
                <a:srgbClr val="404040"/>
              </a:solidFill>
              <a:latin typeface="Century Gothic"/>
            </a:endParaRPr>
          </a:p>
          <a:p>
            <a:pPr>
              <a:lnSpc>
                <a:spcPct val="100000"/>
              </a:lnSpc>
              <a:spcBef>
                <a:spcPts val="751"/>
              </a:spcBef>
            </a:pPr>
            <a:endParaRPr b="0" lang="en-GB" sz="1600" spc="-1" strike="noStrike">
              <a:solidFill>
                <a:srgbClr val="404040"/>
              </a:solidFill>
              <a:latin typeface="Century Gothic"/>
            </a:endParaRPr>
          </a:p>
        </p:txBody>
      </p:sp>
    </p:spTree>
  </p:cSld>
  <p:timing>
    <p:tnLst>
      <p:par>
        <p:cTn id="238" dur="indefinite" restart="never" nodeType="tmRoot">
          <p:childTnLst>
            <p:seq>
              <p:cTn id="239" dur="indefinite" nodeType="mainSeq">
                <p:childTnLst>
                  <p:par>
                    <p:cTn id="240" fill="hold">
                      <p:stCondLst>
                        <p:cond delay="indefinite"/>
                      </p:stCondLst>
                      <p:childTnLst>
                        <p:par>
                          <p:cTn id="241" fill="hold">
                            <p:stCondLst>
                              <p:cond delay="0"/>
                            </p:stCondLst>
                            <p:childTnLst>
                              <p:par>
                                <p:cTn id="242" nodeType="clickEffect" fill="hold" presetClass="entr" presetID="42">
                                  <p:stCondLst>
                                    <p:cond delay="0"/>
                                  </p:stCondLst>
                                  <p:childTnLst>
                                    <p:set>
                                      <p:cBhvr>
                                        <p:cTn id="243" dur="1" fill="hold">
                                          <p:stCondLst>
                                            <p:cond delay="0"/>
                                          </p:stCondLst>
                                        </p:cTn>
                                        <p:tgtEl>
                                          <p:spTgt spid="779">
                                            <p:txEl>
                                              <p:pRg st="0" end="0"/>
                                            </p:txEl>
                                          </p:spTgt>
                                        </p:tgtEl>
                                        <p:attrNameLst>
                                          <p:attrName>style.visibility</p:attrName>
                                        </p:attrNameLst>
                                      </p:cBhvr>
                                      <p:to>
                                        <p:strVal val="visible"/>
                                      </p:to>
                                    </p:set>
                                    <p:animEffect filter="fade" transition="in">
                                      <p:cBhvr additive="repl">
                                        <p:cTn id="244" dur="1000"/>
                                        <p:tgtEl>
                                          <p:spTgt spid="779">
                                            <p:txEl>
                                              <p:pRg st="0" end="0"/>
                                            </p:txEl>
                                          </p:spTgt>
                                        </p:tgtEl>
                                      </p:cBhvr>
                                    </p:animEffect>
                                    <p:anim calcmode="lin" valueType="num">
                                      <p:cBhvr additive="repl">
                                        <p:cTn id="245" dur="1000" fill="hold"/>
                                        <p:tgtEl>
                                          <p:spTgt spid="779">
                                            <p:txEl>
                                              <p:pRg st="0" end="0"/>
                                            </p:txEl>
                                          </p:spTgt>
                                        </p:tgtEl>
                                        <p:attrNameLst>
                                          <p:attrName>ppt_x</p:attrName>
                                        </p:attrNameLst>
                                      </p:cBhvr>
                                      <p:tavLst>
                                        <p:tav tm="0">
                                          <p:val>
                                            <p:strVal val="#ppt_x"/>
                                          </p:val>
                                        </p:tav>
                                        <p:tav tm="100000">
                                          <p:val>
                                            <p:strVal val="#ppt_x"/>
                                          </p:val>
                                        </p:tav>
                                      </p:tavLst>
                                    </p:anim>
                                    <p:anim calcmode="lin" valueType="num">
                                      <p:cBhvr additive="repl">
                                        <p:cTn id="246" dur="1000" fill="hold"/>
                                        <p:tgtEl>
                                          <p:spTgt spid="77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7" fill="hold">
                      <p:stCondLst>
                        <p:cond delay="indefinite"/>
                      </p:stCondLst>
                      <p:childTnLst>
                        <p:par>
                          <p:cTn id="248" fill="hold">
                            <p:stCondLst>
                              <p:cond delay="0"/>
                            </p:stCondLst>
                            <p:childTnLst>
                              <p:par>
                                <p:cTn id="249" nodeType="clickEffect" fill="hold" presetClass="entr" presetID="42">
                                  <p:stCondLst>
                                    <p:cond delay="0"/>
                                  </p:stCondLst>
                                  <p:childTnLst>
                                    <p:set>
                                      <p:cBhvr>
                                        <p:cTn id="250" dur="1" fill="hold">
                                          <p:stCondLst>
                                            <p:cond delay="0"/>
                                          </p:stCondLst>
                                        </p:cTn>
                                        <p:tgtEl>
                                          <p:spTgt spid="779">
                                            <p:txEl>
                                              <p:pRg st="1" end="1"/>
                                            </p:txEl>
                                          </p:spTgt>
                                        </p:tgtEl>
                                        <p:attrNameLst>
                                          <p:attrName>style.visibility</p:attrName>
                                        </p:attrNameLst>
                                      </p:cBhvr>
                                      <p:to>
                                        <p:strVal val="visible"/>
                                      </p:to>
                                    </p:set>
                                    <p:animEffect filter="fade" transition="in">
                                      <p:cBhvr additive="repl">
                                        <p:cTn id="251" dur="1000"/>
                                        <p:tgtEl>
                                          <p:spTgt spid="779">
                                            <p:txEl>
                                              <p:pRg st="1" end="1"/>
                                            </p:txEl>
                                          </p:spTgt>
                                        </p:tgtEl>
                                      </p:cBhvr>
                                    </p:animEffect>
                                    <p:anim calcmode="lin" valueType="num">
                                      <p:cBhvr additive="repl">
                                        <p:cTn id="252" dur="1000" fill="hold"/>
                                        <p:tgtEl>
                                          <p:spTgt spid="779">
                                            <p:txEl>
                                              <p:pRg st="1" end="1"/>
                                            </p:txEl>
                                          </p:spTgt>
                                        </p:tgtEl>
                                        <p:attrNameLst>
                                          <p:attrName>ppt_x</p:attrName>
                                        </p:attrNameLst>
                                      </p:cBhvr>
                                      <p:tavLst>
                                        <p:tav tm="0">
                                          <p:val>
                                            <p:strVal val="#ppt_x"/>
                                          </p:val>
                                        </p:tav>
                                        <p:tav tm="100000">
                                          <p:val>
                                            <p:strVal val="#ppt_x"/>
                                          </p:val>
                                        </p:tav>
                                      </p:tavLst>
                                    </p:anim>
                                    <p:anim calcmode="lin" valueType="num">
                                      <p:cBhvr additive="repl">
                                        <p:cTn id="253" dur="1000" fill="hold"/>
                                        <p:tgtEl>
                                          <p:spTgt spid="77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nodeType="clickEffect" fill="hold" presetClass="entr" presetID="42">
                                  <p:stCondLst>
                                    <p:cond delay="0"/>
                                  </p:stCondLst>
                                  <p:childTnLst>
                                    <p:set>
                                      <p:cBhvr>
                                        <p:cTn id="257" dur="1" fill="hold">
                                          <p:stCondLst>
                                            <p:cond delay="0"/>
                                          </p:stCondLst>
                                        </p:cTn>
                                        <p:tgtEl>
                                          <p:spTgt spid="779">
                                            <p:txEl>
                                              <p:pRg st="2" end="2"/>
                                            </p:txEl>
                                          </p:spTgt>
                                        </p:tgtEl>
                                        <p:attrNameLst>
                                          <p:attrName>style.visibility</p:attrName>
                                        </p:attrNameLst>
                                      </p:cBhvr>
                                      <p:to>
                                        <p:strVal val="visible"/>
                                      </p:to>
                                    </p:set>
                                    <p:animEffect filter="fade" transition="in">
                                      <p:cBhvr additive="repl">
                                        <p:cTn id="258" dur="1000"/>
                                        <p:tgtEl>
                                          <p:spTgt spid="779">
                                            <p:txEl>
                                              <p:pRg st="2" end="2"/>
                                            </p:txEl>
                                          </p:spTgt>
                                        </p:tgtEl>
                                      </p:cBhvr>
                                    </p:animEffect>
                                    <p:anim calcmode="lin" valueType="num">
                                      <p:cBhvr additive="repl">
                                        <p:cTn id="259" dur="1000" fill="hold"/>
                                        <p:tgtEl>
                                          <p:spTgt spid="779">
                                            <p:txEl>
                                              <p:pRg st="2" end="2"/>
                                            </p:txEl>
                                          </p:spTgt>
                                        </p:tgtEl>
                                        <p:attrNameLst>
                                          <p:attrName>ppt_x</p:attrName>
                                        </p:attrNameLst>
                                      </p:cBhvr>
                                      <p:tavLst>
                                        <p:tav tm="0">
                                          <p:val>
                                            <p:strVal val="#ppt_x"/>
                                          </p:val>
                                        </p:tav>
                                        <p:tav tm="100000">
                                          <p:val>
                                            <p:strVal val="#ppt_x"/>
                                          </p:val>
                                        </p:tav>
                                      </p:tavLst>
                                    </p:anim>
                                    <p:anim calcmode="lin" valueType="num">
                                      <p:cBhvr additive="repl">
                                        <p:cTn id="260" dur="1000" fill="hold"/>
                                        <p:tgtEl>
                                          <p:spTgt spid="77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61" fill="hold">
                      <p:stCondLst>
                        <p:cond delay="indefinite"/>
                      </p:stCondLst>
                      <p:childTnLst>
                        <p:par>
                          <p:cTn id="262" fill="hold">
                            <p:stCondLst>
                              <p:cond delay="0"/>
                            </p:stCondLst>
                            <p:childTnLst>
                              <p:par>
                                <p:cTn id="263" nodeType="clickEffect" fill="hold" presetClass="entr" presetID="42">
                                  <p:stCondLst>
                                    <p:cond delay="0"/>
                                  </p:stCondLst>
                                  <p:childTnLst>
                                    <p:set>
                                      <p:cBhvr>
                                        <p:cTn id="264" dur="1" fill="hold">
                                          <p:stCondLst>
                                            <p:cond delay="0"/>
                                          </p:stCondLst>
                                        </p:cTn>
                                        <p:tgtEl>
                                          <p:spTgt spid="779">
                                            <p:txEl>
                                              <p:pRg st="3" end="3"/>
                                            </p:txEl>
                                          </p:spTgt>
                                        </p:tgtEl>
                                        <p:attrNameLst>
                                          <p:attrName>style.visibility</p:attrName>
                                        </p:attrNameLst>
                                      </p:cBhvr>
                                      <p:to>
                                        <p:strVal val="visible"/>
                                      </p:to>
                                    </p:set>
                                    <p:animEffect filter="fade" transition="in">
                                      <p:cBhvr additive="repl">
                                        <p:cTn id="265" dur="1000"/>
                                        <p:tgtEl>
                                          <p:spTgt spid="779">
                                            <p:txEl>
                                              <p:pRg st="3" end="3"/>
                                            </p:txEl>
                                          </p:spTgt>
                                        </p:tgtEl>
                                      </p:cBhvr>
                                    </p:animEffect>
                                    <p:anim calcmode="lin" valueType="num">
                                      <p:cBhvr additive="repl">
                                        <p:cTn id="266" dur="1000" fill="hold"/>
                                        <p:tgtEl>
                                          <p:spTgt spid="779">
                                            <p:txEl>
                                              <p:pRg st="3" end="3"/>
                                            </p:txEl>
                                          </p:spTgt>
                                        </p:tgtEl>
                                        <p:attrNameLst>
                                          <p:attrName>ppt_x</p:attrName>
                                        </p:attrNameLst>
                                      </p:cBhvr>
                                      <p:tavLst>
                                        <p:tav tm="0">
                                          <p:val>
                                            <p:strVal val="#ppt_x"/>
                                          </p:val>
                                        </p:tav>
                                        <p:tav tm="100000">
                                          <p:val>
                                            <p:strVal val="#ppt_x"/>
                                          </p:val>
                                        </p:tav>
                                      </p:tavLst>
                                    </p:anim>
                                    <p:anim calcmode="lin" valueType="num">
                                      <p:cBhvr additive="repl">
                                        <p:cTn id="267" dur="1000" fill="hold"/>
                                        <p:tgtEl>
                                          <p:spTgt spid="77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0"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	</a:t>
            </a:r>
            <a:r>
              <a:rPr b="0" lang="en-GB" sz="4050" spc="-1" strike="noStrike">
                <a:solidFill>
                  <a:srgbClr val="728653"/>
                </a:solidFill>
                <a:latin typeface="Century Gothic"/>
              </a:rPr>
              <a:t>Capture</a:t>
            </a:r>
            <a:endParaRPr b="0" lang="en-GB" sz="4050" spc="-1" strike="noStrike">
              <a:solidFill>
                <a:srgbClr val="000000"/>
              </a:solidFill>
              <a:latin typeface="Century Gothic"/>
            </a:endParaRPr>
          </a:p>
        </p:txBody>
      </p:sp>
    </p:spTree>
  </p:cSld>
  <p:timing>
    <p:tnLst>
      <p:par>
        <p:cTn id="268" dur="indefinite" restart="never" nodeType="tmRoot">
          <p:childTnLst>
            <p:seq>
              <p:cTn id="269"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TextShape 1"/>
          <p:cNvSpPr txBox="1"/>
          <p:nvPr/>
        </p:nvSpPr>
        <p:spPr>
          <a:xfrm>
            <a:off x="1944720" y="468000"/>
            <a:ext cx="6683400" cy="960480"/>
          </a:xfrm>
          <a:prstGeom prst="rect">
            <a:avLst/>
          </a:prstGeom>
          <a:noFill/>
          <a:ln>
            <a:noFill/>
          </a:ln>
        </p:spPr>
        <p:txBody>
          <a:bodyPr>
            <a:normAutofit/>
          </a:bodyPr>
          <a:p>
            <a:pPr algn="r">
              <a:lnSpc>
                <a:spcPct val="100000"/>
              </a:lnSpc>
            </a:pPr>
            <a:r>
              <a:rPr b="0" lang="en-GB" sz="3600" spc="-1" strike="noStrike">
                <a:solidFill>
                  <a:srgbClr val="728653"/>
                </a:solidFill>
                <a:latin typeface="Century Gothic"/>
              </a:rPr>
              <a:t>How can I verify an M&amp;A Target candidate?</a:t>
            </a:r>
            <a:endParaRPr b="0" lang="en-GB" sz="3600" spc="-1" strike="noStrike">
              <a:solidFill>
                <a:srgbClr val="000000"/>
              </a:solidFill>
              <a:latin typeface="Century Gothic"/>
            </a:endParaRPr>
          </a:p>
        </p:txBody>
      </p:sp>
      <p:sp>
        <p:nvSpPr>
          <p:cNvPr id="782"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You cannot </a:t>
            </a:r>
            <a:r>
              <a:rPr b="0" i="1" lang="en-GB" sz="1600" spc="-1" strike="noStrike">
                <a:solidFill>
                  <a:srgbClr val="404040"/>
                </a:solidFill>
                <a:latin typeface="Century Gothic"/>
              </a:rPr>
              <a:t>explicitly </a:t>
            </a:r>
            <a:r>
              <a:rPr b="0" lang="en-GB" sz="1600" spc="-1" strike="noStrike">
                <a:solidFill>
                  <a:srgbClr val="404040"/>
                </a:solidFill>
                <a:latin typeface="Century Gothic"/>
              </a:rPr>
              <a:t>test your acquisition’s candidate</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You cannot simply ask them for their vulnerability </a:t>
            </a:r>
            <a:r>
              <a:rPr b="0" lang="en-GB" sz="1600" spc="-1" strike="noStrike">
                <a:solidFill>
                  <a:srgbClr val="404040"/>
                </a:solidFill>
                <a:latin typeface="Century Gothic"/>
              </a:rPr>
              <a:t>assessments’ results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Not all companies have a structured and mature security </a:t>
            </a:r>
            <a:r>
              <a:rPr b="0" lang="en-GB" sz="1600" spc="-1" strike="noStrike">
                <a:solidFill>
                  <a:srgbClr val="404040"/>
                </a:solidFill>
                <a:latin typeface="Century Gothic"/>
              </a:rPr>
              <a:t>program</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You cannot silently test them either</a:t>
            </a:r>
            <a:endParaRPr b="0" lang="en-GB" sz="1600" spc="-1" strike="noStrike">
              <a:solidFill>
                <a:srgbClr val="404040"/>
              </a:solidFill>
              <a:latin typeface="Century Gothic"/>
            </a:endParaRPr>
          </a:p>
        </p:txBody>
      </p:sp>
    </p:spTree>
  </p:cSld>
  <p:timing>
    <p:tnLst>
      <p:par>
        <p:cTn id="270" dur="indefinite" restart="never" nodeType="tmRoot">
          <p:childTnLst>
            <p:seq>
              <p:cTn id="271" dur="indefinite" nodeType="mainSeq">
                <p:childTnLst>
                  <p:par>
                    <p:cTn id="272" fill="hold">
                      <p:stCondLst>
                        <p:cond delay="indefinite"/>
                      </p:stCondLst>
                      <p:childTnLst>
                        <p:par>
                          <p:cTn id="273" fill="hold">
                            <p:stCondLst>
                              <p:cond delay="0"/>
                            </p:stCondLst>
                            <p:childTnLst>
                              <p:par>
                                <p:cTn id="274" nodeType="clickEffect" fill="hold" presetClass="entr" presetID="1">
                                  <p:stCondLst>
                                    <p:cond delay="0"/>
                                  </p:stCondLst>
                                  <p:childTnLst>
                                    <p:set>
                                      <p:cBhvr>
                                        <p:cTn id="275" dur="1" fill="hold">
                                          <p:stCondLst>
                                            <p:cond delay="0"/>
                                          </p:stCondLst>
                                        </p:cTn>
                                        <p:tgtEl>
                                          <p:spTgt spid="782">
                                            <p:txEl>
                                              <p:pRg st="0" end="0"/>
                                            </p:txEl>
                                          </p:spTgt>
                                        </p:tgtEl>
                                        <p:attrNameLst>
                                          <p:attrName>style.visibility</p:attrName>
                                        </p:attrNameLst>
                                      </p:cBhvr>
                                      <p:to>
                                        <p:strVal val="visible"/>
                                      </p:to>
                                    </p:set>
                                  </p:childTnLst>
                                </p:cTn>
                              </p:par>
                            </p:childTnLst>
                          </p:cTn>
                        </p:par>
                      </p:childTnLst>
                    </p:cTn>
                  </p:par>
                  <p:par>
                    <p:cTn id="276" fill="hold">
                      <p:stCondLst>
                        <p:cond delay="indefinite"/>
                      </p:stCondLst>
                      <p:childTnLst>
                        <p:par>
                          <p:cTn id="277" fill="hold">
                            <p:stCondLst>
                              <p:cond delay="0"/>
                            </p:stCondLst>
                            <p:childTnLst>
                              <p:par>
                                <p:cTn id="278" nodeType="clickEffect" fill="hold" presetClass="entr" presetID="1">
                                  <p:stCondLst>
                                    <p:cond delay="0"/>
                                  </p:stCondLst>
                                  <p:childTnLst>
                                    <p:set>
                                      <p:cBhvr>
                                        <p:cTn id="279" dur="1" fill="hold">
                                          <p:stCondLst>
                                            <p:cond delay="0"/>
                                          </p:stCondLst>
                                        </p:cTn>
                                        <p:tgtEl>
                                          <p:spTgt spid="782">
                                            <p:txEl>
                                              <p:pRg st="1" end="1"/>
                                            </p:txEl>
                                          </p:spTgt>
                                        </p:tgtEl>
                                        <p:attrNameLst>
                                          <p:attrName>style.visibility</p:attrName>
                                        </p:attrNameLst>
                                      </p:cBhvr>
                                      <p:to>
                                        <p:strVal val="visible"/>
                                      </p:to>
                                    </p:set>
                                  </p:childTnLst>
                                </p:cTn>
                              </p:par>
                            </p:childTnLst>
                          </p:cTn>
                        </p:par>
                      </p:childTnLst>
                    </p:cTn>
                  </p:par>
                  <p:par>
                    <p:cTn id="280" fill="hold">
                      <p:stCondLst>
                        <p:cond delay="indefinite"/>
                      </p:stCondLst>
                      <p:childTnLst>
                        <p:par>
                          <p:cTn id="281" fill="hold">
                            <p:stCondLst>
                              <p:cond delay="0"/>
                            </p:stCondLst>
                            <p:childTnLst>
                              <p:par>
                                <p:cTn id="282" nodeType="clickEffect" fill="hold" presetClass="entr" presetID="1">
                                  <p:stCondLst>
                                    <p:cond delay="0"/>
                                  </p:stCondLst>
                                  <p:childTnLst>
                                    <p:set>
                                      <p:cBhvr>
                                        <p:cTn id="283" dur="1" fill="hold">
                                          <p:stCondLst>
                                            <p:cond delay="0"/>
                                          </p:stCondLst>
                                        </p:cTn>
                                        <p:tgtEl>
                                          <p:spTgt spid="782">
                                            <p:txEl>
                                              <p:pRg st="2" end="2"/>
                                            </p:txEl>
                                          </p:spTgt>
                                        </p:tgtEl>
                                        <p:attrNameLst>
                                          <p:attrName>style.visibility</p:attrName>
                                        </p:attrNameLst>
                                      </p:cBhvr>
                                      <p:to>
                                        <p:strVal val="visible"/>
                                      </p:to>
                                    </p:set>
                                  </p:childTnLst>
                                </p:cTn>
                              </p:par>
                            </p:childTnLst>
                          </p:cTn>
                        </p:par>
                      </p:childTnLst>
                    </p:cTn>
                  </p:par>
                  <p:par>
                    <p:cTn id="284" fill="hold">
                      <p:stCondLst>
                        <p:cond delay="indefinite"/>
                      </p:stCondLst>
                      <p:childTnLst>
                        <p:par>
                          <p:cTn id="285" fill="hold">
                            <p:stCondLst>
                              <p:cond delay="0"/>
                            </p:stCondLst>
                            <p:childTnLst>
                              <p:par>
                                <p:cTn id="286" nodeType="clickEffect" fill="hold" presetClass="entr" presetID="1">
                                  <p:stCondLst>
                                    <p:cond delay="0"/>
                                  </p:stCondLst>
                                  <p:childTnLst>
                                    <p:set>
                                      <p:cBhvr>
                                        <p:cTn id="287" dur="1" fill="hold">
                                          <p:stCondLst>
                                            <p:cond delay="0"/>
                                          </p:stCondLst>
                                        </p:cTn>
                                        <p:tgtEl>
                                          <p:spTgt spid="782">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External Sources</a:t>
            </a:r>
            <a:endParaRPr b="0" lang="en-GB" sz="2700" spc="-1" strike="noStrike">
              <a:solidFill>
                <a:srgbClr val="000000"/>
              </a:solidFill>
              <a:latin typeface="Century Gothic"/>
            </a:endParaRPr>
          </a:p>
        </p:txBody>
      </p:sp>
      <p:sp>
        <p:nvSpPr>
          <p:cNvPr id="784"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Professional Associations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Service Providers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Public (Open) Sources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Job Applications/Job Postings</a:t>
            </a:r>
            <a:endParaRPr b="0" lang="en-GB" sz="1600" spc="-1" strike="noStrike">
              <a:solidFill>
                <a:srgbClr val="404040"/>
              </a:solidFill>
              <a:latin typeface="Century Gothic"/>
            </a:endParaRPr>
          </a:p>
        </p:txBody>
      </p:sp>
    </p:spTree>
  </p:cSld>
  <p:timing>
    <p:tnLst>
      <p:par>
        <p:cTn id="288" dur="indefinite" restart="never" nodeType="tmRoot">
          <p:childTnLst>
            <p:seq>
              <p:cTn id="289" dur="indefinite" nodeType="mainSeq">
                <p:childTnLst>
                  <p:par>
                    <p:cTn id="290" fill="hold">
                      <p:stCondLst>
                        <p:cond delay="indefinite"/>
                      </p:stCondLst>
                      <p:childTnLst>
                        <p:par>
                          <p:cTn id="291" fill="hold">
                            <p:stCondLst>
                              <p:cond delay="0"/>
                            </p:stCondLst>
                            <p:childTnLst>
                              <p:par>
                                <p:cTn id="292" nodeType="clickEffect" fill="hold" presetClass="entr" presetID="1">
                                  <p:stCondLst>
                                    <p:cond delay="0"/>
                                  </p:stCondLst>
                                  <p:childTnLst>
                                    <p:set>
                                      <p:cBhvr>
                                        <p:cTn id="293" dur="1" fill="hold">
                                          <p:stCondLst>
                                            <p:cond delay="0"/>
                                          </p:stCondLst>
                                        </p:cTn>
                                        <p:tgtEl>
                                          <p:spTgt spid="784">
                                            <p:txEl>
                                              <p:pRg st="0" end="0"/>
                                            </p:txEl>
                                          </p:spTgt>
                                        </p:tgtEl>
                                        <p:attrNameLst>
                                          <p:attrName>style.visibility</p:attrName>
                                        </p:attrNameLst>
                                      </p:cBhvr>
                                      <p:to>
                                        <p:strVal val="visible"/>
                                      </p:to>
                                    </p:set>
                                  </p:childTnLst>
                                </p:cTn>
                              </p:par>
                            </p:childTnLst>
                          </p:cTn>
                        </p:par>
                      </p:childTnLst>
                    </p:cTn>
                  </p:par>
                  <p:par>
                    <p:cTn id="294" fill="hold">
                      <p:stCondLst>
                        <p:cond delay="indefinite"/>
                      </p:stCondLst>
                      <p:childTnLst>
                        <p:par>
                          <p:cTn id="295" fill="hold">
                            <p:stCondLst>
                              <p:cond delay="0"/>
                            </p:stCondLst>
                            <p:childTnLst>
                              <p:par>
                                <p:cTn id="296" nodeType="clickEffect" fill="hold" presetClass="entr" presetID="1">
                                  <p:stCondLst>
                                    <p:cond delay="0"/>
                                  </p:stCondLst>
                                  <p:childTnLst>
                                    <p:set>
                                      <p:cBhvr>
                                        <p:cTn id="297" dur="1" fill="hold">
                                          <p:stCondLst>
                                            <p:cond delay="0"/>
                                          </p:stCondLst>
                                        </p:cTn>
                                        <p:tgtEl>
                                          <p:spTgt spid="784">
                                            <p:txEl>
                                              <p:pRg st="1" end="1"/>
                                            </p:txEl>
                                          </p:spTgt>
                                        </p:tgtEl>
                                        <p:attrNameLst>
                                          <p:attrName>style.visibility</p:attrName>
                                        </p:attrNameLst>
                                      </p:cBhvr>
                                      <p:to>
                                        <p:strVal val="visible"/>
                                      </p:to>
                                    </p:set>
                                  </p:childTnLst>
                                </p:cTn>
                              </p:par>
                            </p:childTnLst>
                          </p:cTn>
                        </p:par>
                      </p:childTnLst>
                    </p:cTn>
                  </p:par>
                  <p:par>
                    <p:cTn id="298" fill="hold">
                      <p:stCondLst>
                        <p:cond delay="indefinite"/>
                      </p:stCondLst>
                      <p:childTnLst>
                        <p:par>
                          <p:cTn id="299" fill="hold">
                            <p:stCondLst>
                              <p:cond delay="0"/>
                            </p:stCondLst>
                            <p:childTnLst>
                              <p:par>
                                <p:cTn id="300" nodeType="clickEffect" fill="hold" presetClass="entr" presetID="1">
                                  <p:stCondLst>
                                    <p:cond delay="0"/>
                                  </p:stCondLst>
                                  <p:childTnLst>
                                    <p:set>
                                      <p:cBhvr>
                                        <p:cTn id="301" dur="1" fill="hold">
                                          <p:stCondLst>
                                            <p:cond delay="0"/>
                                          </p:stCondLst>
                                        </p:cTn>
                                        <p:tgtEl>
                                          <p:spTgt spid="784">
                                            <p:txEl>
                                              <p:pRg st="2" end="2"/>
                                            </p:txEl>
                                          </p:spTgt>
                                        </p:tgtEl>
                                        <p:attrNameLst>
                                          <p:attrName>style.visibility</p:attrName>
                                        </p:attrNameLst>
                                      </p:cBhvr>
                                      <p:to>
                                        <p:strVal val="visible"/>
                                      </p:to>
                                    </p:set>
                                  </p:childTnLst>
                                </p:cTn>
                              </p:par>
                            </p:childTnLst>
                          </p:cTn>
                        </p:par>
                      </p:childTnLst>
                    </p:cTn>
                  </p:par>
                  <p:par>
                    <p:cTn id="302" fill="hold">
                      <p:stCondLst>
                        <p:cond delay="indefinite"/>
                      </p:stCondLst>
                      <p:childTnLst>
                        <p:par>
                          <p:cTn id="303" fill="hold">
                            <p:stCondLst>
                              <p:cond delay="0"/>
                            </p:stCondLst>
                            <p:childTnLst>
                              <p:par>
                                <p:cTn id="304" nodeType="clickEffect" fill="hold" presetClass="entr" presetID="1">
                                  <p:stCondLst>
                                    <p:cond delay="0"/>
                                  </p:stCondLst>
                                  <p:childTnLst>
                                    <p:set>
                                      <p:cBhvr>
                                        <p:cTn id="305" dur="1" fill="hold">
                                          <p:stCondLst>
                                            <p:cond delay="0"/>
                                          </p:stCondLst>
                                        </p:cTn>
                                        <p:tgtEl>
                                          <p:spTgt spid="784">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How that does look for real…</a:t>
            </a:r>
            <a:endParaRPr b="0" lang="en-GB" sz="2700" spc="-1" strike="noStrike">
              <a:solidFill>
                <a:srgbClr val="000000"/>
              </a:solidFill>
              <a:latin typeface="Century Gothic"/>
            </a:endParaRPr>
          </a:p>
        </p:txBody>
      </p:sp>
      <p:pic>
        <p:nvPicPr>
          <p:cNvPr id="786" name="pasted-image.tiff" descr=""/>
          <p:cNvPicPr/>
          <p:nvPr/>
        </p:nvPicPr>
        <p:blipFill>
          <a:blip r:embed="rId1"/>
          <a:stretch/>
        </p:blipFill>
        <p:spPr>
          <a:xfrm>
            <a:off x="536400" y="205920"/>
            <a:ext cx="3189600" cy="4443840"/>
          </a:xfrm>
          <a:prstGeom prst="rect">
            <a:avLst/>
          </a:prstGeom>
          <a:ln w="25560">
            <a:solidFill>
              <a:srgbClr val="f3f7f5"/>
            </a:solidFill>
            <a:miter/>
          </a:ln>
          <a:effectLst>
            <a:outerShdw dist="25318" dir="3609244">
              <a:srgbClr val="000000">
                <a:alpha val="70000"/>
              </a:srgbClr>
            </a:outerShdw>
          </a:effectLst>
        </p:spPr>
      </p:pic>
      <p:pic>
        <p:nvPicPr>
          <p:cNvPr id="787" name="pasted-image.tiff" descr=""/>
          <p:cNvPicPr/>
          <p:nvPr/>
        </p:nvPicPr>
        <p:blipFill>
          <a:blip r:embed="rId2"/>
          <a:stretch/>
        </p:blipFill>
        <p:spPr>
          <a:xfrm>
            <a:off x="5034600" y="205920"/>
            <a:ext cx="3231360" cy="4511880"/>
          </a:xfrm>
          <a:prstGeom prst="rect">
            <a:avLst/>
          </a:prstGeom>
          <a:ln w="25560">
            <a:solidFill>
              <a:srgbClr val="f3f7f5"/>
            </a:solidFill>
            <a:miter/>
          </a:ln>
          <a:effectLst>
            <a:outerShdw dist="25318" dir="3609244">
              <a:srgbClr val="000000">
                <a:alpha val="70000"/>
              </a:srgbClr>
            </a:outerShdw>
          </a:effectLst>
        </p:spPr>
      </p:pic>
    </p:spTree>
  </p:cSld>
  <p:timing>
    <p:tnLst>
      <p:par>
        <p:cTn id="306" dur="indefinite" restart="never" nodeType="tmRoot">
          <p:childTnLst>
            <p:seq>
              <p:cTn id="307" dur="indefinite" nodeType="mainSeq">
                <p:childTnLst>
                  <p:par>
                    <p:cTn id="308" fill="hold">
                      <p:stCondLst>
                        <p:cond delay="indefinite"/>
                      </p:stCondLst>
                      <p:childTnLst>
                        <p:par>
                          <p:cTn id="309" fill="hold">
                            <p:stCondLst>
                              <p:cond delay="0"/>
                            </p:stCondLst>
                            <p:childTnLst>
                              <p:par>
                                <p:cTn id="310" nodeType="clickEffect" fill="hold" presetClass="entr" presetID="9">
                                  <p:stCondLst>
                                    <p:cond delay="0"/>
                                  </p:stCondLst>
                                  <p:childTnLst>
                                    <p:set>
                                      <p:cBhvr>
                                        <p:cTn id="311" fill="hold"/>
                                        <p:tgtEl>
                                          <p:spTgt spid="786"/>
                                        </p:tgtEl>
                                        <p:attrNameLst>
                                          <p:attrName>style.visibility</p:attrName>
                                        </p:attrNameLst>
                                      </p:cBhvr>
                                      <p:to>
                                        <p:strVal val="visible"/>
                                      </p:to>
                                    </p:set>
                                    <p:animEffect filter="dissolve" transition="in">
                                      <p:cBhvr additive="repl">
                                        <p:cTn id="312" dur="500"/>
                                        <p:tgtEl>
                                          <p:spTgt spid="786"/>
                                        </p:tgtEl>
                                      </p:cBhvr>
                                    </p:animEffect>
                                  </p:childTnLst>
                                </p:cTn>
                              </p:par>
                            </p:childTnLst>
                          </p:cTn>
                        </p:par>
                      </p:childTnLst>
                    </p:cTn>
                  </p:par>
                  <p:par>
                    <p:cTn id="313" fill="hold">
                      <p:stCondLst>
                        <p:cond delay="indefinite"/>
                      </p:stCondLst>
                      <p:childTnLst>
                        <p:par>
                          <p:cTn id="314" fill="hold">
                            <p:stCondLst>
                              <p:cond delay="0"/>
                            </p:stCondLst>
                            <p:childTnLst>
                              <p:par>
                                <p:cTn id="315" nodeType="clickEffect" fill="hold" presetClass="entr" presetID="9">
                                  <p:stCondLst>
                                    <p:cond delay="0"/>
                                  </p:stCondLst>
                                  <p:childTnLst>
                                    <p:set>
                                      <p:cBhvr>
                                        <p:cTn id="316" fill="hold"/>
                                        <p:tgtEl>
                                          <p:spTgt spid="787"/>
                                        </p:tgtEl>
                                        <p:attrNameLst>
                                          <p:attrName>style.visibility</p:attrName>
                                        </p:attrNameLst>
                                      </p:cBhvr>
                                      <p:to>
                                        <p:strVal val="visible"/>
                                      </p:to>
                                    </p:set>
                                    <p:animEffect filter="dissolve" transition="in">
                                      <p:cBhvr additive="repl">
                                        <p:cTn id="317" dur="500"/>
                                        <p:tgtEl>
                                          <p:spTgt spid="78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Due Diligence Toolkit</a:t>
            </a:r>
            <a:endParaRPr b="0" lang="en-GB" sz="2700" spc="-1" strike="noStrike">
              <a:solidFill>
                <a:srgbClr val="000000"/>
              </a:solidFill>
              <a:latin typeface="Century Gothic"/>
            </a:endParaRPr>
          </a:p>
        </p:txBody>
      </p:sp>
      <p:sp>
        <p:nvSpPr>
          <p:cNvPr id="789"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262626"/>
                </a:solidFill>
                <a:latin typeface="Arial"/>
              </a:rPr>
              <a:t>Available here: </a:t>
            </a:r>
            <a:r>
              <a:rPr b="0" lang="en-GB" sz="1600" spc="-1" strike="noStrike" u="sng">
                <a:solidFill>
                  <a:srgbClr val="fc653b"/>
                </a:solidFill>
                <a:uFillTx/>
                <a:latin typeface="Arial"/>
                <a:hlinkClick r:id="rId1"/>
              </a:rPr>
              <a:t>https://github.com/markoer73/M-A</a:t>
            </a:r>
            <a:endParaRPr b="0" lang="en-GB" sz="1600" spc="-1" strike="noStrike">
              <a:solidFill>
                <a:srgbClr val="404040"/>
              </a:solidFill>
              <a:latin typeface="Century Gothic"/>
            </a:endParaRPr>
          </a:p>
        </p:txBody>
      </p:sp>
    </p:spTree>
  </p:cSld>
  <p:timing>
    <p:tnLst>
      <p:par>
        <p:cTn id="318" dur="indefinite" restart="never" nodeType="tmRoot">
          <p:childTnLst>
            <p:seq>
              <p:cTn id="319" dur="indefinite" nodeType="mainSeq">
                <p:childTnLst>
                  <p:par>
                    <p:cTn id="320" fill="hold">
                      <p:stCondLst>
                        <p:cond delay="indefinite"/>
                      </p:stCondLst>
                      <p:childTnLst>
                        <p:par>
                          <p:cTn id="321" fill="hold">
                            <p:stCondLst>
                              <p:cond delay="0"/>
                            </p:stCondLst>
                            <p:childTnLst>
                              <p:par>
                                <p:cTn id="322" nodeType="clickEffect" fill="hold" presetClass="entr" presetID="1">
                                  <p:stCondLst>
                                    <p:cond delay="0"/>
                                  </p:stCondLst>
                                  <p:childTnLst>
                                    <p:set>
                                      <p:cBhvr>
                                        <p:cTn id="323" dur="1" fill="hold">
                                          <p:stCondLst>
                                            <p:cond delay="0"/>
                                          </p:stCondLst>
                                        </p:cTn>
                                        <p:tgtEl>
                                          <p:spTgt spid="789">
                                            <p:txEl>
                                              <p:pRg st="0" end="0"/>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extShape 1"/>
          <p:cNvSpPr txBox="1"/>
          <p:nvPr/>
        </p:nvSpPr>
        <p:spPr>
          <a:xfrm>
            <a:off x="1944720" y="468000"/>
            <a:ext cx="6683400" cy="960480"/>
          </a:xfrm>
          <a:prstGeom prst="rect">
            <a:avLst/>
          </a:prstGeom>
          <a:noFill/>
          <a:ln>
            <a:noFill/>
          </a:ln>
        </p:spPr>
        <p:txBody>
          <a:bodyPr>
            <a:normAutofit/>
          </a:bodyPr>
          <a:p>
            <a:pPr algn="r">
              <a:lnSpc>
                <a:spcPct val="100000"/>
              </a:lnSpc>
            </a:pPr>
            <a:r>
              <a:rPr b="0" lang="en-GB" sz="2400" spc="-1" strike="noStrike">
                <a:solidFill>
                  <a:srgbClr val="a53010"/>
                </a:solidFill>
                <a:latin typeface="Century Gothic"/>
              </a:rPr>
              <a:t>Agenda</a:t>
            </a:r>
            <a:endParaRPr b="0" lang="en-GB" sz="2400" spc="-1" strike="noStrike">
              <a:solidFill>
                <a:srgbClr val="000000"/>
              </a:solidFill>
              <a:latin typeface="Century Gothic"/>
            </a:endParaRPr>
          </a:p>
        </p:txBody>
      </p:sp>
      <p:sp>
        <p:nvSpPr>
          <p:cNvPr id="757"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AutoNum type="arabicParenR"/>
            </a:pPr>
            <a:r>
              <a:rPr b="0" lang="en-GB" sz="1800" spc="-1" strike="noStrike">
                <a:solidFill>
                  <a:srgbClr val="404040"/>
                </a:solidFill>
                <a:latin typeface="Century Gothic"/>
              </a:rPr>
              <a:t>Why M&amp;As need Cyber Security support?</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(7)</a:t>
            </a:r>
            <a:endParaRPr b="0" lang="en-GB" sz="1800" spc="-1" strike="noStrike">
              <a:solidFill>
                <a:srgbClr val="404040"/>
              </a:solidFill>
              <a:latin typeface="Century Gothic"/>
            </a:endParaRPr>
          </a:p>
          <a:p>
            <a:pPr marL="257040" indent="-256680">
              <a:lnSpc>
                <a:spcPct val="100000"/>
              </a:lnSpc>
              <a:spcBef>
                <a:spcPts val="751"/>
              </a:spcBef>
              <a:buClr>
                <a:srgbClr val="a53010"/>
              </a:buClr>
              <a:buFont typeface="Wingdings 3" charset="2"/>
              <a:buAutoNum type="arabicParenR"/>
            </a:pPr>
            <a:r>
              <a:rPr b="0" lang="en-GB" sz="1800" spc="-1" strike="noStrike">
                <a:solidFill>
                  <a:srgbClr val="404040"/>
                </a:solidFill>
                <a:latin typeface="Century Gothic"/>
              </a:rPr>
              <a:t>Threats and Risks</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(2)</a:t>
            </a:r>
            <a:endParaRPr b="0" lang="en-GB" sz="1800" spc="-1" strike="noStrike">
              <a:solidFill>
                <a:srgbClr val="404040"/>
              </a:solidFill>
              <a:latin typeface="Century Gothic"/>
            </a:endParaRPr>
          </a:p>
          <a:p>
            <a:pPr marL="257040" indent="-256680">
              <a:lnSpc>
                <a:spcPct val="100000"/>
              </a:lnSpc>
              <a:spcBef>
                <a:spcPts val="751"/>
              </a:spcBef>
              <a:buClr>
                <a:srgbClr val="a53010"/>
              </a:buClr>
              <a:buFont typeface="Wingdings 3" charset="2"/>
              <a:buAutoNum type="arabicParenR"/>
            </a:pPr>
            <a:r>
              <a:rPr b="0" lang="en-GB" sz="1800" spc="-1" strike="noStrike">
                <a:solidFill>
                  <a:srgbClr val="404040"/>
                </a:solidFill>
                <a:latin typeface="Century Gothic"/>
              </a:rPr>
              <a:t>The Four “C”s</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(18)</a:t>
            </a:r>
            <a:endParaRPr b="0" lang="en-GB" sz="1800" spc="-1" strike="noStrike">
              <a:solidFill>
                <a:srgbClr val="404040"/>
              </a:solidFill>
              <a:latin typeface="Century Gothic"/>
            </a:endParaRPr>
          </a:p>
          <a:p>
            <a:pPr marL="257040" indent="-256680">
              <a:lnSpc>
                <a:spcPct val="100000"/>
              </a:lnSpc>
              <a:spcBef>
                <a:spcPts val="751"/>
              </a:spcBef>
              <a:buClr>
                <a:srgbClr val="a53010"/>
              </a:buClr>
              <a:buFont typeface="Wingdings 3" charset="2"/>
              <a:buAutoNum type="arabicParenR"/>
            </a:pPr>
            <a:r>
              <a:rPr b="0" lang="en-GB" sz="1800" spc="-1" strike="noStrike">
                <a:solidFill>
                  <a:srgbClr val="404040"/>
                </a:solidFill>
                <a:latin typeface="Century Gothic"/>
              </a:rPr>
              <a:t>The Security Manager</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(7)</a:t>
            </a:r>
            <a:endParaRPr b="0" lang="en-GB" sz="1800" spc="-1" strike="noStrike">
              <a:solidFill>
                <a:srgbClr val="404040"/>
              </a:solidFill>
              <a:latin typeface="Century Gothic"/>
            </a:endParaRPr>
          </a:p>
          <a:p>
            <a:pPr marL="257040" indent="-256680">
              <a:lnSpc>
                <a:spcPct val="100000"/>
              </a:lnSpc>
              <a:spcBef>
                <a:spcPts val="751"/>
              </a:spcBef>
              <a:buClr>
                <a:srgbClr val="a53010"/>
              </a:buClr>
              <a:buFont typeface="Wingdings 3" charset="2"/>
              <a:buAutoNum type="arabicParenR"/>
            </a:pPr>
            <a:r>
              <a:rPr b="0" lang="en-GB" sz="1800" spc="-1" strike="noStrike">
                <a:solidFill>
                  <a:srgbClr val="404040"/>
                </a:solidFill>
                <a:latin typeface="Century Gothic"/>
              </a:rPr>
              <a:t>Leveraging the Cloud</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	</a:t>
            </a:r>
            <a:r>
              <a:rPr b="0" lang="en-GB" sz="1800" spc="-1" strike="noStrike">
                <a:solidFill>
                  <a:srgbClr val="404040"/>
                </a:solidFill>
                <a:latin typeface="Century Gothic"/>
              </a:rPr>
              <a:t>(4)</a:t>
            </a:r>
            <a:endParaRPr b="0" lang="en-GB" sz="1800" spc="-1" strike="noStrike">
              <a:solidFill>
                <a:srgbClr val="404040"/>
              </a:solidFill>
              <a:latin typeface="Century Gothic"/>
            </a:endParaRPr>
          </a:p>
          <a:p>
            <a:pPr marL="257040" indent="-256680">
              <a:lnSpc>
                <a:spcPct val="100000"/>
              </a:lnSpc>
              <a:spcBef>
                <a:spcPts val="751"/>
              </a:spcBef>
              <a:buClr>
                <a:srgbClr val="a53010"/>
              </a:buClr>
              <a:buFont typeface="Wingdings 3" charset="2"/>
              <a:buAutoNum type="arabicParenR"/>
            </a:pPr>
            <a:r>
              <a:rPr b="0" lang="en-GB" sz="1200" spc="-1" strike="noStrike">
                <a:solidFill>
                  <a:srgbClr val="404040"/>
                </a:solidFill>
                <a:latin typeface="Century Gothic"/>
              </a:rPr>
              <a:t>Open Source Information Gathering (</a:t>
            </a:r>
            <a:r>
              <a:rPr b="0" lang="en-GB" sz="1200" spc="-1" strike="noStrike">
                <a:solidFill>
                  <a:srgbClr val="ce181e"/>
                </a:solidFill>
                <a:latin typeface="Century Gothic"/>
              </a:rPr>
              <a:t>backup slides</a:t>
            </a:r>
            <a:r>
              <a:rPr b="0" lang="en-GB" sz="1200" spc="-1" strike="noStrike">
                <a:solidFill>
                  <a:srgbClr val="404040"/>
                </a:solidFill>
                <a:latin typeface="Century Gothic"/>
              </a:rPr>
              <a:t>)</a:t>
            </a:r>
            <a:r>
              <a:rPr b="0" lang="en-GB" sz="1200" spc="-1" strike="noStrike">
                <a:solidFill>
                  <a:srgbClr val="404040"/>
                </a:solidFill>
                <a:latin typeface="Century Gothic"/>
              </a:rPr>
              <a:t>	</a:t>
            </a:r>
            <a:r>
              <a:rPr b="0" lang="en-GB" sz="1200" spc="-1" strike="noStrike">
                <a:solidFill>
                  <a:srgbClr val="404040"/>
                </a:solidFill>
                <a:latin typeface="Century Gothic"/>
              </a:rPr>
              <a:t>	</a:t>
            </a:r>
            <a:r>
              <a:rPr b="0" lang="en-GB" sz="1200" spc="-1" strike="noStrike">
                <a:solidFill>
                  <a:srgbClr val="404040"/>
                </a:solidFill>
                <a:latin typeface="Century Gothic"/>
              </a:rPr>
              <a:t>	</a:t>
            </a:r>
            <a:r>
              <a:rPr b="0" lang="en-GB" sz="1200" spc="-1" strike="noStrike">
                <a:solidFill>
                  <a:srgbClr val="404040"/>
                </a:solidFill>
                <a:latin typeface="Century Gothic"/>
              </a:rPr>
              <a:t>	</a:t>
            </a:r>
            <a:r>
              <a:rPr b="0" lang="en-GB" sz="1200" spc="-1" strike="noStrike">
                <a:solidFill>
                  <a:srgbClr val="404040"/>
                </a:solidFill>
                <a:latin typeface="Century Gothic"/>
              </a:rPr>
              <a:t>(37)</a:t>
            </a:r>
            <a:endParaRPr b="0" lang="en-GB" sz="1200" spc="-1" strike="noStrike">
              <a:solidFill>
                <a:srgbClr val="404040"/>
              </a:solidFill>
              <a:latin typeface="Century Gothic"/>
            </a:endParaRPr>
          </a:p>
        </p:txBody>
      </p:sp>
    </p:spTree>
  </p:cSld>
  <p:timing>
    <p:tnLst>
      <p:par>
        <p:cTn id="3" dur="indefinite" restart="never" nodeType="tmRoot">
          <p:childTnLst>
            <p:seq>
              <p:cTn id="4" dur="indefinite" nodeType="mainSeq">
                <p:childTnLst>
                  <p:par>
                    <p:cTn id="5" fill="hold">
                      <p:stCondLst>
                        <p:cond delay="indefinite"/>
                      </p:stCondLst>
                      <p:childTnLst>
                        <p:par>
                          <p:cTn id="6" fill="hold">
                            <p:stCondLst>
                              <p:cond delay="0"/>
                            </p:stCondLst>
                            <p:childTnLst>
                              <p:par>
                                <p:cTn id="7" nodeType="clickEffect" fill="hold" presetClass="entr" presetID="1">
                                  <p:stCondLst>
                                    <p:cond delay="0"/>
                                  </p:stCondLst>
                                  <p:childTnLst>
                                    <p:set>
                                      <p:cBhvr>
                                        <p:cTn id="8" dur="1" fill="hold">
                                          <p:stCondLst>
                                            <p:cond delay="0"/>
                                          </p:stCondLst>
                                        </p:cTn>
                                        <p:tgtEl>
                                          <p:spTgt spid="75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fill="hold" presetClass="entr" presetID="1">
                                  <p:stCondLst>
                                    <p:cond delay="0"/>
                                  </p:stCondLst>
                                  <p:childTnLst>
                                    <p:set>
                                      <p:cBhvr>
                                        <p:cTn id="12" dur="1" fill="hold">
                                          <p:stCondLst>
                                            <p:cond delay="0"/>
                                          </p:stCondLst>
                                        </p:cTn>
                                        <p:tgtEl>
                                          <p:spTgt spid="757">
                                            <p:txEl>
                                              <p:pRg st="1" end="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a:t>
            </a:r>
            <a:r>
              <a:rPr b="0" lang="en-GB" sz="2700" spc="-1" strike="noStrike">
                <a:solidFill>
                  <a:srgbClr val="728653"/>
                </a:solidFill>
                <a:latin typeface="Century Gothic"/>
              </a:rPr>
              <a:t>Capture” of Security Controls</a:t>
            </a:r>
            <a:endParaRPr b="0" lang="en-GB" sz="2700" spc="-1" strike="noStrike">
              <a:solidFill>
                <a:srgbClr val="000000"/>
              </a:solidFill>
              <a:latin typeface="Century Gothic"/>
            </a:endParaRPr>
          </a:p>
        </p:txBody>
      </p:sp>
      <p:sp>
        <p:nvSpPr>
          <p:cNvPr id="791" name="TextShape 2"/>
          <p:cNvSpPr txBox="1"/>
          <p:nvPr/>
        </p:nvSpPr>
        <p:spPr>
          <a:xfrm>
            <a:off x="1941840" y="1600200"/>
            <a:ext cx="319572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13 Domains to verify</a:t>
            </a:r>
            <a:endParaRPr b="0" lang="en-GB" sz="1600" spc="-1" strike="noStrike">
              <a:solidFill>
                <a:srgbClr val="404040"/>
              </a:solidFill>
              <a:latin typeface="Century Gothic"/>
            </a:endParaRPr>
          </a:p>
          <a:p>
            <a:pPr>
              <a:lnSpc>
                <a:spcPct val="100000"/>
              </a:lnSpc>
              <a:spcBef>
                <a:spcPts val="751"/>
              </a:spcBef>
            </a:pP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Digital Identities</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Admin Accounts</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Endpoints/Client Systems</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Servers</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Networks</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Hosting</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Email</a:t>
            </a:r>
            <a:endParaRPr b="0" lang="en-GB" sz="1600" spc="-1" strike="noStrike">
              <a:solidFill>
                <a:srgbClr val="404040"/>
              </a:solidFill>
              <a:latin typeface="Century Gothic"/>
            </a:endParaRPr>
          </a:p>
        </p:txBody>
      </p:sp>
      <p:sp>
        <p:nvSpPr>
          <p:cNvPr id="792" name="CustomShape 3"/>
          <p:cNvSpPr/>
          <p:nvPr/>
        </p:nvSpPr>
        <p:spPr>
          <a:xfrm>
            <a:off x="5264280" y="1600200"/>
            <a:ext cx="3195720" cy="2832840"/>
          </a:xfrm>
          <a:prstGeom prst="rect">
            <a:avLst/>
          </a:prstGeom>
          <a:noFill/>
          <a:ln>
            <a:noFill/>
          </a:ln>
        </p:spPr>
        <p:style>
          <a:lnRef idx="0"/>
          <a:fillRef idx="0"/>
          <a:effectRef idx="0"/>
          <a:fontRef idx="minor"/>
        </p:style>
        <p:txBody>
          <a:bodyPr/>
          <a:p>
            <a:pPr>
              <a:lnSpc>
                <a:spcPct val="100000"/>
              </a:lnSpc>
              <a:spcBef>
                <a:spcPts val="751"/>
              </a:spcBef>
            </a:pPr>
            <a:endParaRPr b="0" lang="en-GB" sz="1350" spc="-1" strike="noStrike">
              <a:latin typeface="Arial"/>
            </a:endParaRPr>
          </a:p>
          <a:p>
            <a:pPr>
              <a:lnSpc>
                <a:spcPct val="100000"/>
              </a:lnSpc>
              <a:spcBef>
                <a:spcPts val="751"/>
              </a:spcBef>
            </a:pPr>
            <a:endParaRPr b="0" lang="en-GB" sz="135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Data Recovery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Boundary Defences</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Assets Inventory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Operational Security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Physical Security</a:t>
            </a:r>
            <a:endParaRPr b="0" lang="en-GB" sz="1600" spc="-1" strike="noStrike">
              <a:latin typeface="Arial"/>
            </a:endParaRPr>
          </a:p>
          <a:p>
            <a:pPr marL="514440" indent="-514080">
              <a:lnSpc>
                <a:spcPct val="100000"/>
              </a:lnSpc>
              <a:spcBef>
                <a:spcPts val="751"/>
              </a:spcBef>
              <a:buClr>
                <a:srgbClr val="a53010"/>
              </a:buClr>
              <a:buFont typeface="StarSymbol"/>
              <a:buAutoNum type="arabicPeriod" startAt="8"/>
            </a:pPr>
            <a:r>
              <a:rPr b="0" lang="en-GB" sz="1600" spc="-1" strike="noStrike">
                <a:solidFill>
                  <a:srgbClr val="404040"/>
                </a:solidFill>
                <a:latin typeface="Century Gothic"/>
              </a:rPr>
              <a:t>Wireless Networks</a:t>
            </a:r>
            <a:endParaRPr b="0" lang="en-GB" sz="1600" spc="-1" strike="noStrike">
              <a:latin typeface="Arial"/>
            </a:endParaRPr>
          </a:p>
        </p:txBody>
      </p:sp>
    </p:spTree>
  </p:cSld>
  <p:timing>
    <p:tnLst>
      <p:par>
        <p:cTn id="324" dur="indefinite" restart="never" nodeType="tmRoot">
          <p:childTnLst>
            <p:seq>
              <p:cTn id="325"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Example of Policy Requirement</a:t>
            </a:r>
            <a:endParaRPr b="0" lang="en-GB" sz="2700" spc="-1" strike="noStrike">
              <a:solidFill>
                <a:srgbClr val="000000"/>
              </a:solidFill>
              <a:latin typeface="Century Gothic"/>
            </a:endParaRPr>
          </a:p>
        </p:txBody>
      </p:sp>
      <p:graphicFrame>
        <p:nvGraphicFramePr>
          <p:cNvPr id="794" name="Table 2"/>
          <p:cNvGraphicFramePr/>
          <p:nvPr/>
        </p:nvGraphicFramePr>
        <p:xfrm>
          <a:off x="257760" y="1261080"/>
          <a:ext cx="8803800" cy="3634920"/>
        </p:xfrm>
        <a:graphic>
          <a:graphicData uri="http://schemas.openxmlformats.org/drawingml/2006/table">
            <a:tbl>
              <a:tblPr/>
              <a:tblGrid>
                <a:gridCol w="923760"/>
                <a:gridCol w="2075760"/>
                <a:gridCol w="1682280"/>
                <a:gridCol w="1965600"/>
                <a:gridCol w="2156760"/>
              </a:tblGrid>
              <a:tr h="307440">
                <a:tc>
                  <a:txBody>
                    <a:bodyPr lIns="50760" rIns="50760" tIns="50760" bIns="50760"/>
                    <a:p>
                      <a:pPr algn="ctr">
                        <a:lnSpc>
                          <a:spcPct val="100000"/>
                        </a:lnSpc>
                      </a:pPr>
                      <a:r>
                        <a:rPr b="1" lang="en-GB" sz="1050" spc="-1" strike="noStrike">
                          <a:solidFill>
                            <a:srgbClr val="000000"/>
                          </a:solidFill>
                          <a:latin typeface="Cambria"/>
                          <a:ea typeface="Cambria"/>
                        </a:rPr>
                        <a:t>Domain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Verification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How-to</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Objectives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Minimum Acceptable Level</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r>
              <a:tr h="1663920">
                <a:tc>
                  <a:txBody>
                    <a:bodyPr lIns="50760" rIns="50760" tIns="50760" bIns="50760"/>
                    <a:p>
                      <a:pPr>
                        <a:lnSpc>
                          <a:spcPct val="100000"/>
                        </a:lnSpc>
                      </a:pPr>
                      <a:r>
                        <a:rPr b="0" lang="en-GB" sz="900" spc="-1" strike="noStrike">
                          <a:solidFill>
                            <a:srgbClr val="ff2600"/>
                          </a:solidFill>
                          <a:latin typeface="Cambria"/>
                          <a:ea typeface="Cambria"/>
                        </a:rPr>
                        <a:t>Digital Identities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a:lnSpc>
                          <a:spcPct val="100000"/>
                        </a:lnSpc>
                      </a:pPr>
                      <a:r>
                        <a:rPr b="0" lang="en-GB" sz="900" spc="-1" strike="noStrike">
                          <a:solidFill>
                            <a:srgbClr val="000000"/>
                          </a:solidFill>
                          <a:latin typeface="Cambria"/>
                          <a:ea typeface="Cambria"/>
                        </a:rPr>
                        <a:t>Verify status of identities in main identity store (use of unique IDs, generic accounts, password policy, Groups’ usage, GPOs, Federations, etc.).</a:t>
                      </a:r>
                      <a:endParaRPr b="0" lang="en-GB" sz="900" spc="-1" strike="noStrike">
                        <a:latin typeface="Arial"/>
                      </a:endParaRPr>
                    </a:p>
                    <a:p>
                      <a:pPr>
                        <a:lnSpc>
                          <a:spcPct val="100000"/>
                        </a:lnSpc>
                      </a:pPr>
                      <a:r>
                        <a:rPr b="0" lang="en-GB" sz="900" spc="-1" strike="noStrike">
                          <a:solidFill>
                            <a:srgbClr val="000000"/>
                          </a:solidFill>
                          <a:latin typeface="Cambria"/>
                          <a:ea typeface="Cambria"/>
                        </a:rPr>
                        <a:t>Verify if anything is outside of the main identity store (e.g. VPN accounts, Cloud accounts, supplier accounts, etc.).</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Interview with IT admins from Target.</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Snapshot of information from AD/LDAP.</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Interview with business units which manage other tools (Cloud etc.), to understand how this is managed</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Ensure appropriate controls are in place to protect Target environment and data</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Get an idea of the complexity of the DI structure of the Target.</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Understand usage of Cloud applications and identities.</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Understand how restriction of access to information happens in Target.</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There is a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Unique IDs are used</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Permissions are assigned via Groups in the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Service and Cloud accounts are gathered, minimized, and under control</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Sensitive files are shared in a secure way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663920">
                <a:tc>
                  <a:txBody>
                    <a:bodyPr lIns="50760" rIns="50760" tIns="50760" bIns="50760"/>
                    <a:p>
                      <a:pPr>
                        <a:lnSpc>
                          <a:spcPct val="100000"/>
                        </a:lnSpc>
                      </a:pPr>
                      <a:r>
                        <a:rPr b="0" lang="en-GB" sz="900" spc="-1" strike="noStrike">
                          <a:solidFill>
                            <a:srgbClr val="ff2600"/>
                          </a:solidFill>
                          <a:latin typeface="Cambria"/>
                          <a:ea typeface="Cambria"/>
                        </a:rPr>
                        <a:t>Admin Accounts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a:lnSpc>
                          <a:spcPct val="100000"/>
                        </a:lnSpc>
                      </a:pPr>
                      <a:r>
                        <a:rPr b="0" lang="en-GB" sz="900" spc="-1" strike="noStrike">
                          <a:solidFill>
                            <a:srgbClr val="000000"/>
                          </a:solidFill>
                          <a:latin typeface="Cambria"/>
                          <a:ea typeface="Cambria"/>
                        </a:rPr>
                        <a:t>Verify status of admin account management in main identity store, if managed there.</a:t>
                      </a:r>
                      <a:endParaRPr b="0" lang="en-GB" sz="900" spc="-1" strike="noStrike">
                        <a:latin typeface="Arial"/>
                      </a:endParaRPr>
                    </a:p>
                    <a:p>
                      <a:pPr>
                        <a:lnSpc>
                          <a:spcPct val="100000"/>
                        </a:lnSpc>
                      </a:pPr>
                      <a:r>
                        <a:rPr b="0" lang="en-GB" sz="900" spc="-1" strike="noStrike">
                          <a:solidFill>
                            <a:srgbClr val="000000"/>
                          </a:solidFill>
                          <a:latin typeface="Cambria"/>
                          <a:ea typeface="Cambria"/>
                        </a:rPr>
                        <a:t>Verify if anything is outside of the main identity store (e.g. VPN accounts, Cloud accounts, supplier accounts, etc.)</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Interview with IT admins from Target.</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Snapshot of information from AD/LDAP and other tools.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Ensure admin account controls are defined, implemented and reviewed to protect systems and data</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Understand how IT administrative actions are performed, what the procedures and practices are, and who has the ownership and responsibility.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managed under a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unique for each admin</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Central ownership of who gets appropriate rights</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Process for removing rights as appropriate</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bl>
          </a:graphicData>
        </a:graphic>
      </p:graphicFrame>
    </p:spTree>
  </p:cSld>
  <p:timing>
    <p:tnLst>
      <p:par>
        <p:cTn id="326" dur="indefinite" restart="never" nodeType="tmRoot">
          <p:childTnLst>
            <p:seq>
              <p:cTn id="327"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Example of Interview Questions</a:t>
            </a:r>
            <a:endParaRPr b="0" lang="en-GB" sz="2700" spc="-1" strike="noStrike">
              <a:solidFill>
                <a:srgbClr val="000000"/>
              </a:solidFill>
              <a:latin typeface="Century Gothic"/>
            </a:endParaRPr>
          </a:p>
        </p:txBody>
      </p:sp>
      <p:graphicFrame>
        <p:nvGraphicFramePr>
          <p:cNvPr id="796" name="Table 2"/>
          <p:cNvGraphicFramePr/>
          <p:nvPr/>
        </p:nvGraphicFramePr>
        <p:xfrm>
          <a:off x="280080" y="1228680"/>
          <a:ext cx="8734680" cy="3604320"/>
        </p:xfrm>
        <a:graphic>
          <a:graphicData uri="http://schemas.openxmlformats.org/drawingml/2006/table">
            <a:tbl>
              <a:tblPr/>
              <a:tblGrid>
                <a:gridCol w="1141200"/>
                <a:gridCol w="2949120"/>
                <a:gridCol w="4644720"/>
              </a:tblGrid>
              <a:tr h="451080">
                <a:tc>
                  <a:txBody>
                    <a:bodyPr lIns="50760" rIns="50760" tIns="50760" bIns="50760"/>
                    <a:p>
                      <a:pPr algn="ctr">
                        <a:lnSpc>
                          <a:spcPct val="100000"/>
                        </a:lnSpc>
                      </a:pPr>
                      <a:r>
                        <a:rPr b="1" lang="en-GB" sz="1050" spc="-1" strike="noStrike">
                          <a:solidFill>
                            <a:srgbClr val="000000"/>
                          </a:solidFill>
                          <a:latin typeface="Cambria"/>
                          <a:ea typeface="Cambria"/>
                        </a:rPr>
                        <a:t>Domain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Minimum Acceptable Level</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050" spc="-1" strike="noStrike">
                          <a:solidFill>
                            <a:srgbClr val="000000"/>
                          </a:solidFill>
                          <a:latin typeface="Cambria"/>
                          <a:ea typeface="Cambria"/>
                        </a:rPr>
                        <a:t>Key Topics for Discussion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r>
              <a:tr h="1999800">
                <a:tc>
                  <a:txBody>
                    <a:bodyPr lIns="50760" rIns="50760" tIns="50760" bIns="50760"/>
                    <a:p>
                      <a:pPr>
                        <a:lnSpc>
                          <a:spcPct val="100000"/>
                        </a:lnSpc>
                      </a:pPr>
                      <a:r>
                        <a:rPr b="0" lang="en-GB" sz="900" spc="-1" strike="noStrike">
                          <a:solidFill>
                            <a:srgbClr val="ff2600"/>
                          </a:solidFill>
                          <a:latin typeface="Cambria"/>
                          <a:ea typeface="Cambria"/>
                        </a:rPr>
                        <a:t>Digital Identities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Directory Services of any kind are used</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Unique IDs are used</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Permissions are assigned via Groups in the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There is an adequate password policy in place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Service and Cloud accounts are gathered, minimized, and under control</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Sensitive files are shared in a secure way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6aac91"/>
                        </a:buClr>
                        <a:buFont typeface="Symbol"/>
                        <a:buChar char="·"/>
                      </a:pPr>
                      <a:r>
                        <a:rPr b="0" lang="en-GB" sz="900" spc="-1" strike="noStrike">
                          <a:solidFill>
                            <a:srgbClr val="6aac91"/>
                          </a:solidFill>
                          <a:latin typeface="Cambria"/>
                          <a:ea typeface="Cambria"/>
                        </a:rPr>
                        <a:t>How many people are present in the company?  Get overview of employees’ org chart/roles, and how many people are in IT and Security.</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How old is the company? Get brief history, acquisitions, etc.</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Which DS is used? (AD, which version?)</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Get overview of Groups, GPOs, shared accounts, shared mailboxes, federated services, password policy (for AD, request screenshots).</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Is every system and device connected to DS and follow password policy, or there are systems which have their own passwords (e.g. Wi-Fi, network devices, etc.)?</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What is the process by which Group ownership, permissions and accesses to systems and applications are granted?</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Get overview of Cloud services used and how accounts are managed, if SSO is used and how, especially concerning files and documents sharing with third parties.</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Is Cloud Sharing such as Box, Dropbox etc. being used?</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153800">
                <a:tc>
                  <a:txBody>
                    <a:bodyPr lIns="50760" rIns="50760" tIns="50760" bIns="50760"/>
                    <a:p>
                      <a:pPr>
                        <a:lnSpc>
                          <a:spcPct val="100000"/>
                        </a:lnSpc>
                      </a:pPr>
                      <a:r>
                        <a:rPr b="0" lang="en-GB" sz="900" spc="-1" strike="noStrike">
                          <a:solidFill>
                            <a:srgbClr val="ff2600"/>
                          </a:solidFill>
                          <a:latin typeface="Cambria"/>
                          <a:ea typeface="Cambria"/>
                        </a:rPr>
                        <a:t>Admin Accounts</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managed under a Directory Service</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Admin accounts are unique for each admin</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Central ownership of who gets appropriate rights</a:t>
                      </a:r>
                      <a:endParaRPr b="0" lang="en-GB" sz="900" spc="-1" strike="noStrike">
                        <a:latin typeface="Arial"/>
                      </a:endParaRPr>
                    </a:p>
                    <a:p>
                      <a:pPr marL="174600" indent="-159840">
                        <a:lnSpc>
                          <a:spcPct val="100000"/>
                        </a:lnSpc>
                        <a:buClr>
                          <a:srgbClr val="000000"/>
                        </a:buClr>
                        <a:buFont typeface="Symbol"/>
                        <a:buChar char="·"/>
                      </a:pPr>
                      <a:r>
                        <a:rPr b="0" lang="en-GB" sz="900" spc="-1" strike="noStrike">
                          <a:solidFill>
                            <a:srgbClr val="000000"/>
                          </a:solidFill>
                          <a:latin typeface="Cambria"/>
                          <a:ea typeface="Cambria"/>
                        </a:rPr>
                        <a:t>Process for removing rights as appropriate</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174600" indent="-159840">
                        <a:lnSpc>
                          <a:spcPct val="100000"/>
                        </a:lnSpc>
                        <a:buClr>
                          <a:srgbClr val="6aac91"/>
                        </a:buClr>
                        <a:buFont typeface="Symbol"/>
                        <a:buChar char="·"/>
                      </a:pPr>
                      <a:r>
                        <a:rPr b="0" lang="en-GB" sz="900" spc="-1" strike="noStrike">
                          <a:solidFill>
                            <a:srgbClr val="6aac91"/>
                          </a:solidFill>
                          <a:latin typeface="Cambria"/>
                          <a:ea typeface="Cambria"/>
                        </a:rPr>
                        <a:t>Get overview of how administration is performed, if AD Groups and GPOs are used, if shared accounts and/or shared mailboxes are used for admin accounts</a:t>
                      </a:r>
                      <a:endParaRPr b="0" lang="en-GB" sz="900" spc="-1" strike="noStrike">
                        <a:latin typeface="Arial"/>
                      </a:endParaRPr>
                    </a:p>
                    <a:p>
                      <a:pPr marL="174600" indent="-159840">
                        <a:lnSpc>
                          <a:spcPct val="100000"/>
                        </a:lnSpc>
                        <a:buClr>
                          <a:srgbClr val="6aac91"/>
                        </a:buClr>
                        <a:buFont typeface="Symbol"/>
                        <a:buChar char="·"/>
                      </a:pPr>
                      <a:r>
                        <a:rPr b="0" lang="en-GB" sz="900" spc="-1" strike="noStrike">
                          <a:solidFill>
                            <a:srgbClr val="6aac91"/>
                          </a:solidFill>
                          <a:latin typeface="Cambria"/>
                          <a:ea typeface="Cambria"/>
                        </a:rPr>
                        <a:t>Understand how permissions are granted and removed from users as their work and function changes in the company</a:t>
                      </a:r>
                      <a:endParaRPr b="0" lang="en-GB" sz="9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bl>
          </a:graphicData>
        </a:graphic>
      </p:graphicFrame>
    </p:spTree>
  </p:cSld>
  <p:timing>
    <p:tnLst>
      <p:par>
        <p:cTn id="328" dur="indefinite" restart="never" nodeType="tmRoot">
          <p:childTnLst>
            <p:seq>
              <p:cTn id="329"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7" name="TextShape 1"/>
          <p:cNvSpPr txBox="1"/>
          <p:nvPr/>
        </p:nvSpPr>
        <p:spPr>
          <a:xfrm>
            <a:off x="4394880" y="205920"/>
            <a:ext cx="4291560" cy="856800"/>
          </a:xfrm>
          <a:prstGeom prst="rect">
            <a:avLst/>
          </a:prstGeom>
          <a:noFill/>
          <a:ln>
            <a:noFill/>
          </a:ln>
        </p:spPr>
        <p:txBody>
          <a:bodyPr/>
          <a:p>
            <a:pPr algn="r">
              <a:lnSpc>
                <a:spcPct val="100000"/>
              </a:lnSpc>
            </a:pPr>
            <a:r>
              <a:rPr b="0" lang="en-GB" sz="2700" spc="-1" strike="noStrike">
                <a:solidFill>
                  <a:srgbClr val="728653"/>
                </a:solidFill>
                <a:latin typeface="Century Gothic"/>
              </a:rPr>
              <a:t>Risk Assessment</a:t>
            </a:r>
            <a:endParaRPr b="0" lang="en-GB" sz="2700" spc="-1" strike="noStrike">
              <a:solidFill>
                <a:srgbClr val="000000"/>
              </a:solidFill>
              <a:latin typeface="Century Gothic"/>
            </a:endParaRPr>
          </a:p>
        </p:txBody>
      </p:sp>
      <p:sp>
        <p:nvSpPr>
          <p:cNvPr id="798" name="TextShape 2"/>
          <p:cNvSpPr txBox="1"/>
          <p:nvPr/>
        </p:nvSpPr>
        <p:spPr>
          <a:xfrm>
            <a:off x="4487040" y="1200240"/>
            <a:ext cx="4199400" cy="33940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Management Summary with a clear status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Clearly indicate the area that will need additional attention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Especially indicate where the additional costs will incur (e.g. new wireless equipment, re-imaging of the endpoints, reimplementation of firewall, etc.)</a:t>
            </a:r>
            <a:endParaRPr b="0" lang="en-GB" sz="1600" spc="-1" strike="noStrike">
              <a:solidFill>
                <a:srgbClr val="404040"/>
              </a:solidFill>
              <a:latin typeface="Century Gothic"/>
            </a:endParaRPr>
          </a:p>
        </p:txBody>
      </p:sp>
      <p:pic>
        <p:nvPicPr>
          <p:cNvPr id="799" name="pasted-image.tiff" descr=""/>
          <p:cNvPicPr/>
          <p:nvPr/>
        </p:nvPicPr>
        <p:blipFill>
          <a:blip r:embed="rId1"/>
          <a:stretch/>
        </p:blipFill>
        <p:spPr>
          <a:xfrm>
            <a:off x="434520" y="168480"/>
            <a:ext cx="3744000" cy="4670640"/>
          </a:xfrm>
          <a:prstGeom prst="rect">
            <a:avLst/>
          </a:prstGeom>
          <a:ln w="25560">
            <a:solidFill>
              <a:srgbClr val="f3f7f5"/>
            </a:solidFill>
            <a:round/>
          </a:ln>
          <a:effectLst>
            <a:outerShdw dist="25318" dir="3609244">
              <a:srgbClr val="000000">
                <a:alpha val="70000"/>
              </a:srgbClr>
            </a:outerShdw>
          </a:effectLst>
        </p:spPr>
      </p:pic>
    </p:spTree>
  </p:cSld>
  <p:timing>
    <p:tnLst>
      <p:par>
        <p:cTn id="330" dur="indefinite" restart="never" nodeType="tmRoot">
          <p:childTnLst>
            <p:seq>
              <p:cTn id="331" dur="indefinite" nodeType="mainSeq">
                <p:childTnLst>
                  <p:par>
                    <p:cTn id="332" fill="hold">
                      <p:stCondLst>
                        <p:cond delay="indefinite"/>
                      </p:stCondLst>
                      <p:childTnLst>
                        <p:par>
                          <p:cTn id="333" fill="hold">
                            <p:stCondLst>
                              <p:cond delay="0"/>
                            </p:stCondLst>
                            <p:childTnLst>
                              <p:par>
                                <p:cTn id="334" nodeType="clickEffect" fill="hold" presetClass="entr" presetID="1">
                                  <p:stCondLst>
                                    <p:cond delay="0"/>
                                  </p:stCondLst>
                                  <p:childTnLst>
                                    <p:set>
                                      <p:cBhvr>
                                        <p:cTn id="335" dur="1" fill="hold">
                                          <p:stCondLst>
                                            <p:cond delay="0"/>
                                          </p:stCondLst>
                                        </p:cTn>
                                        <p:tgtEl>
                                          <p:spTgt spid="798">
                                            <p:txEl>
                                              <p:pRg st="0" end="0"/>
                                            </p:txEl>
                                          </p:spTgt>
                                        </p:tgtEl>
                                        <p:attrNameLst>
                                          <p:attrName>style.visibility</p:attrName>
                                        </p:attrNameLst>
                                      </p:cBhvr>
                                      <p:to>
                                        <p:strVal val="visible"/>
                                      </p:to>
                                    </p:set>
                                  </p:childTnLst>
                                </p:cTn>
                              </p:par>
                            </p:childTnLst>
                          </p:cTn>
                        </p:par>
                      </p:childTnLst>
                    </p:cTn>
                  </p:par>
                  <p:par>
                    <p:cTn id="336" fill="hold">
                      <p:stCondLst>
                        <p:cond delay="indefinite"/>
                      </p:stCondLst>
                      <p:childTnLst>
                        <p:par>
                          <p:cTn id="337" fill="hold">
                            <p:stCondLst>
                              <p:cond delay="0"/>
                            </p:stCondLst>
                            <p:childTnLst>
                              <p:par>
                                <p:cTn id="338" nodeType="clickEffect" fill="hold" presetClass="entr" presetID="1">
                                  <p:stCondLst>
                                    <p:cond delay="0"/>
                                  </p:stCondLst>
                                  <p:childTnLst>
                                    <p:set>
                                      <p:cBhvr>
                                        <p:cTn id="339" dur="1" fill="hold">
                                          <p:stCondLst>
                                            <p:cond delay="0"/>
                                          </p:stCondLst>
                                        </p:cTn>
                                        <p:tgtEl>
                                          <p:spTgt spid="798">
                                            <p:txEl>
                                              <p:pRg st="1" end="1"/>
                                            </p:txEl>
                                          </p:spTgt>
                                        </p:tgtEl>
                                        <p:attrNameLst>
                                          <p:attrName>style.visibility</p:attrName>
                                        </p:attrNameLst>
                                      </p:cBhvr>
                                      <p:to>
                                        <p:strVal val="visible"/>
                                      </p:to>
                                    </p:set>
                                  </p:childTnLst>
                                </p:cTn>
                              </p:par>
                            </p:childTnLst>
                          </p:cTn>
                        </p:par>
                      </p:childTnLst>
                    </p:cTn>
                  </p:par>
                  <p:par>
                    <p:cTn id="340" fill="hold">
                      <p:stCondLst>
                        <p:cond delay="indefinite"/>
                      </p:stCondLst>
                      <p:childTnLst>
                        <p:par>
                          <p:cTn id="341" fill="hold">
                            <p:stCondLst>
                              <p:cond delay="0"/>
                            </p:stCondLst>
                            <p:childTnLst>
                              <p:par>
                                <p:cTn id="342" nodeType="clickEffect" fill="hold" presetClass="entr" presetID="1">
                                  <p:stCondLst>
                                    <p:cond delay="0"/>
                                  </p:stCondLst>
                                  <p:childTnLst>
                                    <p:set>
                                      <p:cBhvr>
                                        <p:cTn id="343" dur="1" fill="hold">
                                          <p:stCondLst>
                                            <p:cond delay="0"/>
                                          </p:stCondLst>
                                        </p:cTn>
                                        <p:tgtEl>
                                          <p:spTgt spid="798">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0" name="TextShape 1"/>
          <p:cNvSpPr txBox="1"/>
          <p:nvPr/>
        </p:nvSpPr>
        <p:spPr>
          <a:xfrm>
            <a:off x="4926240" y="205920"/>
            <a:ext cx="3947760" cy="856800"/>
          </a:xfrm>
          <a:prstGeom prst="rect">
            <a:avLst/>
          </a:prstGeom>
          <a:noFill/>
          <a:ln>
            <a:noFill/>
          </a:ln>
        </p:spPr>
        <p:txBody>
          <a:bodyPr>
            <a:normAutofit/>
          </a:bodyPr>
          <a:p>
            <a:pPr algn="r">
              <a:lnSpc>
                <a:spcPct val="100000"/>
              </a:lnSpc>
            </a:pPr>
            <a:r>
              <a:rPr b="0" lang="en-GB" sz="3600" spc="-1" strike="noStrike">
                <a:solidFill>
                  <a:srgbClr val="728653"/>
                </a:solidFill>
                <a:latin typeface="Century Gothic"/>
              </a:rPr>
              <a:t>Impact Assessment</a:t>
            </a:r>
            <a:endParaRPr b="0" lang="en-GB" sz="3600" spc="-1" strike="noStrike">
              <a:solidFill>
                <a:srgbClr val="000000"/>
              </a:solidFill>
              <a:latin typeface="Century Gothic"/>
            </a:endParaRPr>
          </a:p>
        </p:txBody>
      </p:sp>
      <p:sp>
        <p:nvSpPr>
          <p:cNvPr id="801" name="TextShape 2"/>
          <p:cNvSpPr txBox="1"/>
          <p:nvPr/>
        </p:nvSpPr>
        <p:spPr>
          <a:xfrm>
            <a:off x="5004360" y="1216440"/>
            <a:ext cx="3682080" cy="33940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Indicate the kind of impact:</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Security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Processes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Costs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Indicate expected remediation, aligned with IT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If not possible to estimate costs immediately, indicate how they should be calculated (e.g. need to provision new firewall cluster)</a:t>
            </a:r>
            <a:endParaRPr b="0" lang="en-GB" sz="1600" spc="-1" strike="noStrike">
              <a:solidFill>
                <a:srgbClr val="404040"/>
              </a:solidFill>
              <a:latin typeface="Century Gothic"/>
            </a:endParaRPr>
          </a:p>
        </p:txBody>
      </p:sp>
      <p:pic>
        <p:nvPicPr>
          <p:cNvPr id="802" name="pasted-image.tiff" descr=""/>
          <p:cNvPicPr/>
          <p:nvPr/>
        </p:nvPicPr>
        <p:blipFill>
          <a:blip r:embed="rId1"/>
          <a:stretch/>
        </p:blipFill>
        <p:spPr>
          <a:xfrm>
            <a:off x="171360" y="120600"/>
            <a:ext cx="4721760" cy="4850280"/>
          </a:xfrm>
          <a:prstGeom prst="rect">
            <a:avLst/>
          </a:prstGeom>
          <a:ln w="25560">
            <a:solidFill>
              <a:srgbClr val="f3f7f5"/>
            </a:solidFill>
            <a:miter/>
          </a:ln>
          <a:effectLst>
            <a:outerShdw dist="25318" dir="3609244">
              <a:srgbClr val="000000">
                <a:alpha val="70000"/>
              </a:srgbClr>
            </a:outerShdw>
          </a:effectLst>
        </p:spPr>
      </p:pic>
    </p:spTree>
  </p:cSld>
  <p:timing>
    <p:tnLst>
      <p:par>
        <p:cTn id="344" dur="indefinite" restart="never" nodeType="tmRoot">
          <p:childTnLst>
            <p:seq>
              <p:cTn id="345" dur="indefinite" nodeType="mainSeq">
                <p:childTnLst>
                  <p:par>
                    <p:cTn id="346" fill="hold">
                      <p:stCondLst>
                        <p:cond delay="indefinite"/>
                      </p:stCondLst>
                      <p:childTnLst>
                        <p:par>
                          <p:cTn id="347" fill="hold">
                            <p:stCondLst>
                              <p:cond delay="0"/>
                            </p:stCondLst>
                            <p:childTnLst>
                              <p:par>
                                <p:cTn id="348" nodeType="clickEffect" fill="hold" presetClass="entr" presetID="1">
                                  <p:stCondLst>
                                    <p:cond delay="0"/>
                                  </p:stCondLst>
                                  <p:childTnLst>
                                    <p:set>
                                      <p:cBhvr>
                                        <p:cTn id="349" dur="1" fill="hold">
                                          <p:stCondLst>
                                            <p:cond delay="0"/>
                                          </p:stCondLst>
                                        </p:cTn>
                                        <p:tgtEl>
                                          <p:spTgt spid="801">
                                            <p:txEl>
                                              <p:pRg st="0" end="0"/>
                                            </p:txEl>
                                          </p:spTgt>
                                        </p:tgtEl>
                                        <p:attrNameLst>
                                          <p:attrName>style.visibility</p:attrName>
                                        </p:attrNameLst>
                                      </p:cBhvr>
                                      <p:to>
                                        <p:strVal val="visible"/>
                                      </p:to>
                                    </p:set>
                                  </p:childTnLst>
                                </p:cTn>
                              </p:par>
                            </p:childTnLst>
                          </p:cTn>
                        </p:par>
                      </p:childTnLst>
                    </p:cTn>
                  </p:par>
                  <p:par>
                    <p:cTn id="350" fill="hold">
                      <p:stCondLst>
                        <p:cond delay="indefinite"/>
                      </p:stCondLst>
                      <p:childTnLst>
                        <p:par>
                          <p:cTn id="351" fill="hold">
                            <p:stCondLst>
                              <p:cond delay="0"/>
                            </p:stCondLst>
                            <p:childTnLst>
                              <p:par>
                                <p:cTn id="352" nodeType="clickEffect" fill="hold" presetClass="entr" presetID="1">
                                  <p:stCondLst>
                                    <p:cond delay="0"/>
                                  </p:stCondLst>
                                  <p:childTnLst>
                                    <p:set>
                                      <p:cBhvr>
                                        <p:cTn id="353" dur="1" fill="hold">
                                          <p:stCondLst>
                                            <p:cond delay="0"/>
                                          </p:stCondLst>
                                        </p:cTn>
                                        <p:tgtEl>
                                          <p:spTgt spid="801">
                                            <p:txEl>
                                              <p:pRg st="1" end="1"/>
                                            </p:txEl>
                                          </p:spTgt>
                                        </p:tgtEl>
                                        <p:attrNameLst>
                                          <p:attrName>style.visibility</p:attrName>
                                        </p:attrNameLst>
                                      </p:cBhvr>
                                      <p:to>
                                        <p:strVal val="visible"/>
                                      </p:to>
                                    </p:set>
                                  </p:childTnLst>
                                </p:cTn>
                              </p:par>
                            </p:childTnLst>
                          </p:cTn>
                        </p:par>
                      </p:childTnLst>
                    </p:cTn>
                  </p:par>
                  <p:par>
                    <p:cTn id="354" fill="hold">
                      <p:stCondLst>
                        <p:cond delay="indefinite"/>
                      </p:stCondLst>
                      <p:childTnLst>
                        <p:par>
                          <p:cTn id="355" fill="hold">
                            <p:stCondLst>
                              <p:cond delay="0"/>
                            </p:stCondLst>
                            <p:childTnLst>
                              <p:par>
                                <p:cTn id="356" nodeType="clickEffect" fill="hold" presetClass="entr" presetID="1">
                                  <p:stCondLst>
                                    <p:cond delay="0"/>
                                  </p:stCondLst>
                                  <p:childTnLst>
                                    <p:set>
                                      <p:cBhvr>
                                        <p:cTn id="357" dur="1" fill="hold">
                                          <p:stCondLst>
                                            <p:cond delay="0"/>
                                          </p:stCondLst>
                                        </p:cTn>
                                        <p:tgtEl>
                                          <p:spTgt spid="801">
                                            <p:txEl>
                                              <p:pRg st="2" end="2"/>
                                            </p:txEl>
                                          </p:spTgt>
                                        </p:tgtEl>
                                        <p:attrNameLst>
                                          <p:attrName>style.visibility</p:attrName>
                                        </p:attrNameLst>
                                      </p:cBhvr>
                                      <p:to>
                                        <p:strVal val="visible"/>
                                      </p:to>
                                    </p:set>
                                  </p:childTnLst>
                                </p:cTn>
                              </p:par>
                            </p:childTnLst>
                          </p:cTn>
                        </p:par>
                      </p:childTnLst>
                    </p:cTn>
                  </p:par>
                  <p:par>
                    <p:cTn id="358" fill="hold">
                      <p:stCondLst>
                        <p:cond delay="indefinite"/>
                      </p:stCondLst>
                      <p:childTnLst>
                        <p:par>
                          <p:cTn id="359" fill="hold">
                            <p:stCondLst>
                              <p:cond delay="0"/>
                            </p:stCondLst>
                            <p:childTnLst>
                              <p:par>
                                <p:cTn id="360" nodeType="clickEffect" fill="hold" presetClass="entr" presetID="1">
                                  <p:stCondLst>
                                    <p:cond delay="0"/>
                                  </p:stCondLst>
                                  <p:childTnLst>
                                    <p:set>
                                      <p:cBhvr>
                                        <p:cTn id="361" dur="1" fill="hold">
                                          <p:stCondLst>
                                            <p:cond delay="0"/>
                                          </p:stCondLst>
                                        </p:cTn>
                                        <p:tgtEl>
                                          <p:spTgt spid="801">
                                            <p:txEl>
                                              <p:pRg st="3" end="3"/>
                                            </p:txEl>
                                          </p:spTgt>
                                        </p:tgtEl>
                                        <p:attrNameLst>
                                          <p:attrName>style.visibility</p:attrName>
                                        </p:attrNameLst>
                                      </p:cBhvr>
                                      <p:to>
                                        <p:strVal val="visible"/>
                                      </p:to>
                                    </p:set>
                                  </p:childTnLst>
                                </p:cTn>
                              </p:par>
                            </p:childTnLst>
                          </p:cTn>
                        </p:par>
                      </p:childTnLst>
                    </p:cTn>
                  </p:par>
                  <p:par>
                    <p:cTn id="362" fill="hold">
                      <p:stCondLst>
                        <p:cond delay="indefinite"/>
                      </p:stCondLst>
                      <p:childTnLst>
                        <p:par>
                          <p:cTn id="363" fill="hold">
                            <p:stCondLst>
                              <p:cond delay="0"/>
                            </p:stCondLst>
                            <p:childTnLst>
                              <p:par>
                                <p:cTn id="364" nodeType="clickEffect" fill="hold" presetClass="entr" presetID="1">
                                  <p:stCondLst>
                                    <p:cond delay="0"/>
                                  </p:stCondLst>
                                  <p:childTnLst>
                                    <p:set>
                                      <p:cBhvr>
                                        <p:cTn id="365" dur="1" fill="hold">
                                          <p:stCondLst>
                                            <p:cond delay="0"/>
                                          </p:stCondLst>
                                        </p:cTn>
                                        <p:tgtEl>
                                          <p:spTgt spid="801">
                                            <p:txEl>
                                              <p:pRg st="4" end="4"/>
                                            </p:txEl>
                                          </p:spTgt>
                                        </p:tgtEl>
                                        <p:attrNameLst>
                                          <p:attrName>style.visibility</p:attrName>
                                        </p:attrNameLst>
                                      </p:cBhvr>
                                      <p:to>
                                        <p:strVal val="visible"/>
                                      </p:to>
                                    </p:set>
                                  </p:childTnLst>
                                </p:cTn>
                              </p:par>
                            </p:childTnLst>
                          </p:cTn>
                        </p:par>
                      </p:childTnLst>
                    </p:cTn>
                  </p:par>
                  <p:par>
                    <p:cTn id="366" fill="hold">
                      <p:stCondLst>
                        <p:cond delay="indefinite"/>
                      </p:stCondLst>
                      <p:childTnLst>
                        <p:par>
                          <p:cTn id="367" fill="hold">
                            <p:stCondLst>
                              <p:cond delay="0"/>
                            </p:stCondLst>
                            <p:childTnLst>
                              <p:par>
                                <p:cTn id="368" nodeType="clickEffect" fill="hold" presetClass="entr" presetID="1">
                                  <p:stCondLst>
                                    <p:cond delay="0"/>
                                  </p:stCondLst>
                                  <p:childTnLst>
                                    <p:set>
                                      <p:cBhvr>
                                        <p:cTn id="369" dur="1" fill="hold">
                                          <p:stCondLst>
                                            <p:cond delay="0"/>
                                          </p:stCondLst>
                                        </p:cTn>
                                        <p:tgtEl>
                                          <p:spTgt spid="80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3" name="TextShape 1"/>
          <p:cNvSpPr txBox="1"/>
          <p:nvPr/>
        </p:nvSpPr>
        <p:spPr>
          <a:xfrm>
            <a:off x="226800" y="205920"/>
            <a:ext cx="8647560" cy="856800"/>
          </a:xfrm>
          <a:prstGeom prst="rect">
            <a:avLst/>
          </a:prstGeom>
          <a:noFill/>
          <a:ln>
            <a:noFill/>
          </a:ln>
        </p:spPr>
        <p:txBody>
          <a:bodyPr/>
          <a:p>
            <a:pPr algn="r">
              <a:lnSpc>
                <a:spcPct val="100000"/>
              </a:lnSpc>
            </a:pPr>
            <a:r>
              <a:rPr b="0" lang="en-GB" sz="2800" spc="-1" strike="noStrike">
                <a:solidFill>
                  <a:srgbClr val="728653"/>
                </a:solidFill>
                <a:latin typeface="Century Gothic"/>
              </a:rPr>
              <a:t>Summarize Findings aligned with IT – in one Slide</a:t>
            </a:r>
            <a:endParaRPr b="0" lang="en-GB" sz="2800" spc="-1" strike="noStrike">
              <a:solidFill>
                <a:srgbClr val="000000"/>
              </a:solidFill>
              <a:latin typeface="Century Gothic"/>
            </a:endParaRPr>
          </a:p>
        </p:txBody>
      </p:sp>
      <p:pic>
        <p:nvPicPr>
          <p:cNvPr id="804" name="pasted-image.tiff" descr=""/>
          <p:cNvPicPr/>
          <p:nvPr/>
        </p:nvPicPr>
        <p:blipFill>
          <a:blip r:embed="rId1"/>
          <a:stretch/>
        </p:blipFill>
        <p:spPr>
          <a:xfrm>
            <a:off x="1995480" y="992520"/>
            <a:ext cx="5110200" cy="3856320"/>
          </a:xfrm>
          <a:prstGeom prst="rect">
            <a:avLst/>
          </a:prstGeom>
          <a:ln w="25560">
            <a:solidFill>
              <a:srgbClr val="f3f7f5"/>
            </a:solidFill>
            <a:miter/>
          </a:ln>
          <a:effectLst>
            <a:outerShdw dist="25318" dir="3609244">
              <a:srgbClr val="000000">
                <a:alpha val="70000"/>
              </a:srgbClr>
            </a:outerShdw>
          </a:effectLst>
        </p:spPr>
      </p:pic>
    </p:spTree>
  </p:cSld>
  <p:timing>
    <p:tnLst>
      <p:par>
        <p:cTn id="370" dur="indefinite" restart="never" nodeType="tmRoot">
          <p:childTnLst>
            <p:seq>
              <p:cTn id="371"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TextShape 1"/>
          <p:cNvSpPr txBox="1"/>
          <p:nvPr/>
        </p:nvSpPr>
        <p:spPr>
          <a:xfrm>
            <a:off x="1944720" y="285120"/>
            <a:ext cx="6683400" cy="960480"/>
          </a:xfrm>
          <a:prstGeom prst="rect">
            <a:avLst/>
          </a:prstGeom>
          <a:noFill/>
          <a:ln>
            <a:noFill/>
          </a:ln>
        </p:spPr>
        <p:txBody>
          <a:bodyPr>
            <a:normAutofit/>
          </a:bodyPr>
          <a:p>
            <a:pPr algn="r">
              <a:lnSpc>
                <a:spcPct val="100000"/>
              </a:lnSpc>
            </a:pPr>
            <a:r>
              <a:rPr b="0" lang="en-GB" sz="2700" spc="-1" strike="noStrike">
                <a:solidFill>
                  <a:srgbClr val="728653"/>
                </a:solidFill>
                <a:latin typeface="Century Gothic"/>
              </a:rPr>
              <a:t>Costs aligned with IT for integration</a:t>
            </a:r>
            <a:endParaRPr b="0" lang="en-GB" sz="2700" spc="-1" strike="noStrike">
              <a:solidFill>
                <a:srgbClr val="000000"/>
              </a:solidFill>
              <a:latin typeface="Century Gothic"/>
            </a:endParaRPr>
          </a:p>
        </p:txBody>
      </p:sp>
      <p:pic>
        <p:nvPicPr>
          <p:cNvPr id="806" name="pasted-image.tiff" descr=""/>
          <p:cNvPicPr/>
          <p:nvPr/>
        </p:nvPicPr>
        <p:blipFill>
          <a:blip r:embed="rId1"/>
          <a:stretch/>
        </p:blipFill>
        <p:spPr>
          <a:xfrm>
            <a:off x="2529360" y="941040"/>
            <a:ext cx="4084920" cy="3902040"/>
          </a:xfrm>
          <a:prstGeom prst="rect">
            <a:avLst/>
          </a:prstGeom>
          <a:ln w="25560">
            <a:solidFill>
              <a:srgbClr val="f3f7f5"/>
            </a:solidFill>
            <a:miter/>
          </a:ln>
          <a:effectLst>
            <a:outerShdw dist="25318" dir="3609244">
              <a:srgbClr val="000000">
                <a:alpha val="70000"/>
              </a:srgbClr>
            </a:outerShdw>
          </a:effectLst>
        </p:spPr>
      </p:pic>
    </p:spTree>
  </p:cSld>
  <p:timing>
    <p:tnLst>
      <p:par>
        <p:cTn id="372" dur="indefinite" restart="never" nodeType="tmRoot">
          <p:childTnLst>
            <p:seq>
              <p:cTn id="373"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7"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	</a:t>
            </a:r>
            <a:r>
              <a:rPr b="0" lang="en-GB" sz="4050" spc="-1" strike="noStrike">
                <a:solidFill>
                  <a:srgbClr val="728653"/>
                </a:solidFill>
                <a:latin typeface="Century Gothic"/>
              </a:rPr>
              <a:t>Connect</a:t>
            </a:r>
            <a:endParaRPr b="0" lang="en-GB" sz="4050" spc="-1" strike="noStrike">
              <a:solidFill>
                <a:srgbClr val="000000"/>
              </a:solidFill>
              <a:latin typeface="Century Gothic"/>
            </a:endParaRPr>
          </a:p>
        </p:txBody>
      </p:sp>
    </p:spTree>
  </p:cSld>
  <p:timing>
    <p:tnLst>
      <p:par>
        <p:cTn id="374" dur="indefinite" restart="never" nodeType="tmRoot">
          <p:childTnLst>
            <p:seq>
              <p:cTn id="375"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Starting to work in Clear Sight</a:t>
            </a:r>
            <a:endParaRPr b="0" lang="en-GB" sz="2700" spc="-1" strike="noStrike">
              <a:solidFill>
                <a:srgbClr val="000000"/>
              </a:solidFill>
              <a:latin typeface="Century Gothic"/>
            </a:endParaRPr>
          </a:p>
        </p:txBody>
      </p:sp>
      <p:sp>
        <p:nvSpPr>
          <p:cNvPr id="809"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news is out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Information Completeness is paramount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An Integration Plan is proposed</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Technical Integration</a:t>
            </a:r>
            <a:endParaRPr b="0" lang="en-GB" sz="16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Networks, PCs, applications, data centres, hosting…</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Business Processes and Systems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Timing</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Integration Plan must also negotiate from an “as-is” to a “to-be” state for the Target</a:t>
            </a:r>
            <a:endParaRPr b="0" lang="en-GB" sz="1600" spc="-1" strike="noStrike">
              <a:solidFill>
                <a:srgbClr val="404040"/>
              </a:solidFill>
              <a:latin typeface="Century Gothic"/>
            </a:endParaRPr>
          </a:p>
        </p:txBody>
      </p:sp>
    </p:spTree>
  </p:cSld>
  <p:timing>
    <p:tnLst>
      <p:par>
        <p:cTn id="376" dur="indefinite" restart="never" nodeType="tmRoot">
          <p:childTnLst>
            <p:seq>
              <p:cTn id="377" dur="indefinite" nodeType="mainSeq">
                <p:childTnLst>
                  <p:par>
                    <p:cTn id="378" fill="hold">
                      <p:stCondLst>
                        <p:cond delay="indefinite"/>
                      </p:stCondLst>
                      <p:childTnLst>
                        <p:par>
                          <p:cTn id="379" fill="hold">
                            <p:stCondLst>
                              <p:cond delay="0"/>
                            </p:stCondLst>
                            <p:childTnLst>
                              <p:par>
                                <p:cTn id="380" nodeType="clickEffect" fill="hold" presetClass="entr" presetID="1">
                                  <p:stCondLst>
                                    <p:cond delay="0"/>
                                  </p:stCondLst>
                                  <p:childTnLst>
                                    <p:set>
                                      <p:cBhvr>
                                        <p:cTn id="381" dur="1" fill="hold">
                                          <p:stCondLst>
                                            <p:cond delay="0"/>
                                          </p:stCondLst>
                                        </p:cTn>
                                        <p:tgtEl>
                                          <p:spTgt spid="809">
                                            <p:txEl>
                                              <p:pRg st="0" end="0"/>
                                            </p:txEl>
                                          </p:spTgt>
                                        </p:tgtEl>
                                        <p:attrNameLst>
                                          <p:attrName>style.visibility</p:attrName>
                                        </p:attrNameLst>
                                      </p:cBhvr>
                                      <p:to>
                                        <p:strVal val="visible"/>
                                      </p:to>
                                    </p:set>
                                  </p:childTnLst>
                                </p:cTn>
                              </p:par>
                            </p:childTnLst>
                          </p:cTn>
                        </p:par>
                      </p:childTnLst>
                    </p:cTn>
                  </p:par>
                  <p:par>
                    <p:cTn id="382" fill="hold">
                      <p:stCondLst>
                        <p:cond delay="indefinite"/>
                      </p:stCondLst>
                      <p:childTnLst>
                        <p:par>
                          <p:cTn id="383" fill="hold">
                            <p:stCondLst>
                              <p:cond delay="0"/>
                            </p:stCondLst>
                            <p:childTnLst>
                              <p:par>
                                <p:cTn id="384" nodeType="clickEffect" fill="hold" presetClass="entr" presetID="1">
                                  <p:stCondLst>
                                    <p:cond delay="0"/>
                                  </p:stCondLst>
                                  <p:childTnLst>
                                    <p:set>
                                      <p:cBhvr>
                                        <p:cTn id="385" dur="1" fill="hold">
                                          <p:stCondLst>
                                            <p:cond delay="0"/>
                                          </p:stCondLst>
                                        </p:cTn>
                                        <p:tgtEl>
                                          <p:spTgt spid="809">
                                            <p:txEl>
                                              <p:pRg st="1" end="1"/>
                                            </p:txEl>
                                          </p:spTgt>
                                        </p:tgtEl>
                                        <p:attrNameLst>
                                          <p:attrName>style.visibility</p:attrName>
                                        </p:attrNameLst>
                                      </p:cBhvr>
                                      <p:to>
                                        <p:strVal val="visible"/>
                                      </p:to>
                                    </p:set>
                                  </p:childTnLst>
                                </p:cTn>
                              </p:par>
                            </p:childTnLst>
                          </p:cTn>
                        </p:par>
                      </p:childTnLst>
                    </p:cTn>
                  </p:par>
                  <p:par>
                    <p:cTn id="386" fill="hold">
                      <p:stCondLst>
                        <p:cond delay="indefinite"/>
                      </p:stCondLst>
                      <p:childTnLst>
                        <p:par>
                          <p:cTn id="387" fill="hold">
                            <p:stCondLst>
                              <p:cond delay="0"/>
                            </p:stCondLst>
                            <p:childTnLst>
                              <p:par>
                                <p:cTn id="388" nodeType="clickEffect" fill="hold" presetClass="entr" presetID="1">
                                  <p:stCondLst>
                                    <p:cond delay="0"/>
                                  </p:stCondLst>
                                  <p:childTnLst>
                                    <p:set>
                                      <p:cBhvr>
                                        <p:cTn id="389" dur="1" fill="hold">
                                          <p:stCondLst>
                                            <p:cond delay="0"/>
                                          </p:stCondLst>
                                        </p:cTn>
                                        <p:tgtEl>
                                          <p:spTgt spid="809">
                                            <p:txEl>
                                              <p:pRg st="2" end="2"/>
                                            </p:txEl>
                                          </p:spTgt>
                                        </p:tgtEl>
                                        <p:attrNameLst>
                                          <p:attrName>style.visibility</p:attrName>
                                        </p:attrNameLst>
                                      </p:cBhvr>
                                      <p:to>
                                        <p:strVal val="visible"/>
                                      </p:to>
                                    </p:set>
                                  </p:childTnLst>
                                </p:cTn>
                              </p:par>
                            </p:childTnLst>
                          </p:cTn>
                        </p:par>
                      </p:childTnLst>
                    </p:cTn>
                  </p:par>
                  <p:par>
                    <p:cTn id="390" fill="hold">
                      <p:stCondLst>
                        <p:cond delay="indefinite"/>
                      </p:stCondLst>
                      <p:childTnLst>
                        <p:par>
                          <p:cTn id="391" fill="hold">
                            <p:stCondLst>
                              <p:cond delay="0"/>
                            </p:stCondLst>
                            <p:childTnLst>
                              <p:par>
                                <p:cTn id="392" nodeType="clickEffect" fill="hold" presetClass="entr" presetID="1">
                                  <p:stCondLst>
                                    <p:cond delay="0"/>
                                  </p:stCondLst>
                                  <p:childTnLst>
                                    <p:set>
                                      <p:cBhvr>
                                        <p:cTn id="393" dur="1" fill="hold">
                                          <p:stCondLst>
                                            <p:cond delay="0"/>
                                          </p:stCondLst>
                                        </p:cTn>
                                        <p:tgtEl>
                                          <p:spTgt spid="809">
                                            <p:txEl>
                                              <p:pRg st="3" end="3"/>
                                            </p:txEl>
                                          </p:spTgt>
                                        </p:tgtEl>
                                        <p:attrNameLst>
                                          <p:attrName>style.visibility</p:attrName>
                                        </p:attrNameLst>
                                      </p:cBhvr>
                                      <p:to>
                                        <p:strVal val="visible"/>
                                      </p:to>
                                    </p:set>
                                  </p:childTnLst>
                                </p:cTn>
                              </p:par>
                            </p:childTnLst>
                          </p:cTn>
                        </p:par>
                      </p:childTnLst>
                    </p:cTn>
                  </p:par>
                  <p:par>
                    <p:cTn id="394" fill="hold">
                      <p:stCondLst>
                        <p:cond delay="indefinite"/>
                      </p:stCondLst>
                      <p:childTnLst>
                        <p:par>
                          <p:cTn id="395" fill="hold">
                            <p:stCondLst>
                              <p:cond delay="0"/>
                            </p:stCondLst>
                            <p:childTnLst>
                              <p:par>
                                <p:cTn id="396" nodeType="clickEffect" fill="hold" presetClass="entr" presetID="1">
                                  <p:stCondLst>
                                    <p:cond delay="0"/>
                                  </p:stCondLst>
                                  <p:childTnLst>
                                    <p:set>
                                      <p:cBhvr>
                                        <p:cTn id="397" dur="1" fill="hold">
                                          <p:stCondLst>
                                            <p:cond delay="0"/>
                                          </p:stCondLst>
                                        </p:cTn>
                                        <p:tgtEl>
                                          <p:spTgt spid="809">
                                            <p:txEl>
                                              <p:pRg st="4" end="4"/>
                                            </p:txEl>
                                          </p:spTgt>
                                        </p:tgtEl>
                                        <p:attrNameLst>
                                          <p:attrName>style.visibility</p:attrName>
                                        </p:attrNameLst>
                                      </p:cBhvr>
                                      <p:to>
                                        <p:strVal val="visible"/>
                                      </p:to>
                                    </p:set>
                                  </p:childTnLst>
                                </p:cTn>
                              </p:par>
                            </p:childTnLst>
                          </p:cTn>
                        </p:par>
                      </p:childTnLst>
                    </p:cTn>
                  </p:par>
                  <p:par>
                    <p:cTn id="398" fill="hold">
                      <p:stCondLst>
                        <p:cond delay="indefinite"/>
                      </p:stCondLst>
                      <p:childTnLst>
                        <p:par>
                          <p:cTn id="399" fill="hold">
                            <p:stCondLst>
                              <p:cond delay="0"/>
                            </p:stCondLst>
                            <p:childTnLst>
                              <p:par>
                                <p:cTn id="400" nodeType="clickEffect" fill="hold" presetClass="entr" presetID="1">
                                  <p:stCondLst>
                                    <p:cond delay="0"/>
                                  </p:stCondLst>
                                  <p:childTnLst>
                                    <p:set>
                                      <p:cBhvr>
                                        <p:cTn id="401" dur="1" fill="hold">
                                          <p:stCondLst>
                                            <p:cond delay="0"/>
                                          </p:stCondLst>
                                        </p:cTn>
                                        <p:tgtEl>
                                          <p:spTgt spid="809">
                                            <p:txEl>
                                              <p:pRg st="5" end="5"/>
                                            </p:txEl>
                                          </p:spTgt>
                                        </p:tgtEl>
                                        <p:attrNameLst>
                                          <p:attrName>style.visibility</p:attrName>
                                        </p:attrNameLst>
                                      </p:cBhvr>
                                      <p:to>
                                        <p:strVal val="visible"/>
                                      </p:to>
                                    </p:set>
                                  </p:childTnLst>
                                </p:cTn>
                              </p:par>
                            </p:childTnLst>
                          </p:cTn>
                        </p:par>
                      </p:childTnLst>
                    </p:cTn>
                  </p:par>
                  <p:par>
                    <p:cTn id="402" fill="hold">
                      <p:stCondLst>
                        <p:cond delay="indefinite"/>
                      </p:stCondLst>
                      <p:childTnLst>
                        <p:par>
                          <p:cTn id="403" fill="hold">
                            <p:stCondLst>
                              <p:cond delay="0"/>
                            </p:stCondLst>
                            <p:childTnLst>
                              <p:par>
                                <p:cTn id="404" nodeType="clickEffect" fill="hold" presetClass="entr" presetID="1">
                                  <p:stCondLst>
                                    <p:cond delay="0"/>
                                  </p:stCondLst>
                                  <p:childTnLst>
                                    <p:set>
                                      <p:cBhvr>
                                        <p:cTn id="405" dur="1" fill="hold">
                                          <p:stCondLst>
                                            <p:cond delay="0"/>
                                          </p:stCondLst>
                                        </p:cTn>
                                        <p:tgtEl>
                                          <p:spTgt spid="809">
                                            <p:txEl>
                                              <p:pRg st="6" end="6"/>
                                            </p:txEl>
                                          </p:spTgt>
                                        </p:tgtEl>
                                        <p:attrNameLst>
                                          <p:attrName>style.visibility</p:attrName>
                                        </p:attrNameLst>
                                      </p:cBhvr>
                                      <p:to>
                                        <p:strVal val="visible"/>
                                      </p:to>
                                    </p:set>
                                  </p:childTnLst>
                                </p:cTn>
                              </p:par>
                            </p:childTnLst>
                          </p:cTn>
                        </p:par>
                      </p:childTnLst>
                    </p:cTn>
                  </p:par>
                  <p:par>
                    <p:cTn id="406" fill="hold">
                      <p:stCondLst>
                        <p:cond delay="indefinite"/>
                      </p:stCondLst>
                      <p:childTnLst>
                        <p:par>
                          <p:cTn id="407" fill="hold">
                            <p:stCondLst>
                              <p:cond delay="0"/>
                            </p:stCondLst>
                            <p:childTnLst>
                              <p:par>
                                <p:cTn id="408" nodeType="clickEffect" fill="hold" presetClass="entr" presetID="1">
                                  <p:stCondLst>
                                    <p:cond delay="0"/>
                                  </p:stCondLst>
                                  <p:childTnLst>
                                    <p:set>
                                      <p:cBhvr>
                                        <p:cTn id="409" dur="1" fill="hold">
                                          <p:stCondLst>
                                            <p:cond delay="0"/>
                                          </p:stCondLst>
                                        </p:cTn>
                                        <p:tgtEl>
                                          <p:spTgt spid="809">
                                            <p:txEl>
                                              <p:pRg st="7" end="7"/>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0"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	</a:t>
            </a:r>
            <a:r>
              <a:rPr b="0" lang="en-GB" sz="4050" spc="-1" strike="noStrike">
                <a:solidFill>
                  <a:srgbClr val="728653"/>
                </a:solidFill>
                <a:latin typeface="Century Gothic"/>
              </a:rPr>
              <a:t>Combine</a:t>
            </a:r>
            <a:endParaRPr b="0" lang="en-GB" sz="4050" spc="-1" strike="noStrike">
              <a:solidFill>
                <a:srgbClr val="000000"/>
              </a:solidFill>
              <a:latin typeface="Century Gothic"/>
            </a:endParaRPr>
          </a:p>
        </p:txBody>
      </p:sp>
    </p:spTree>
  </p:cSld>
  <p:timing>
    <p:tnLst>
      <p:par>
        <p:cTn id="410" dur="indefinite" restart="never" nodeType="tmRoot">
          <p:childTnLst>
            <p:seq>
              <p:cTn id="411"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Why M&amp;As need Cyber Security support?</a:t>
            </a:r>
            <a:endParaRPr b="0" lang="en-GB" sz="4050" spc="-1" strike="noStrike">
              <a:solidFill>
                <a:srgbClr val="000000"/>
              </a:solidFill>
              <a:latin typeface="Century Gothic"/>
            </a:endParaRPr>
          </a:p>
        </p:txBody>
      </p:sp>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811" name="Table 1"/>
          <p:cNvGraphicFramePr/>
          <p:nvPr/>
        </p:nvGraphicFramePr>
        <p:xfrm>
          <a:off x="191520" y="99360"/>
          <a:ext cx="8739360" cy="4652640"/>
        </p:xfrm>
        <a:graphic>
          <a:graphicData uri="http://schemas.openxmlformats.org/drawingml/2006/table">
            <a:tbl>
              <a:tblPr/>
              <a:tblGrid>
                <a:gridCol w="4628520"/>
                <a:gridCol w="1971360"/>
                <a:gridCol w="2139840"/>
              </a:tblGrid>
              <a:tr h="306720">
                <a:tc>
                  <a:txBody>
                    <a:bodyPr lIns="50760" rIns="50760" tIns="50760" bIns="50760"/>
                    <a:p>
                      <a:pPr algn="ctr">
                        <a:lnSpc>
                          <a:spcPct val="115000"/>
                        </a:lnSpc>
                        <a:spcBef>
                          <a:spcPts val="1001"/>
                        </a:spcBef>
                      </a:pPr>
                      <a:r>
                        <a:rPr b="1" lang="en-GB" sz="1200" spc="-1" strike="noStrike">
                          <a:solidFill>
                            <a:srgbClr val="000000"/>
                          </a:solidFill>
                          <a:latin typeface="Cambria"/>
                          <a:ea typeface="Cambria"/>
                        </a:rPr>
                        <a:t>Target Characteristics</a:t>
                      </a:r>
                      <a:endParaRPr b="0" lang="en-GB" sz="12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200" spc="-1" strike="noStrike">
                          <a:solidFill>
                            <a:srgbClr val="000000"/>
                          </a:solidFill>
                          <a:latin typeface="Cambria"/>
                          <a:ea typeface="Cambria"/>
                        </a:rPr>
                        <a:t>Security Guidelines</a:t>
                      </a:r>
                      <a:endParaRPr b="0" lang="en-GB" sz="12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c>
                  <a:txBody>
                    <a:bodyPr lIns="50760" rIns="50760" tIns="50760" bIns="50760"/>
                    <a:p>
                      <a:pPr algn="ctr">
                        <a:lnSpc>
                          <a:spcPct val="100000"/>
                        </a:lnSpc>
                      </a:pPr>
                      <a:r>
                        <a:rPr b="1" lang="en-GB" sz="1200" spc="-1" strike="noStrike">
                          <a:solidFill>
                            <a:srgbClr val="000000"/>
                          </a:solidFill>
                          <a:latin typeface="Cambria"/>
                          <a:ea typeface="Cambria"/>
                        </a:rPr>
                        <a:t>SLAs</a:t>
                      </a:r>
                      <a:endParaRPr b="0" lang="en-GB" sz="120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solidFill>
                      <a:srgbClr val="c6d9f1"/>
                    </a:solidFill>
                  </a:tcPr>
                </a:tc>
              </a:tr>
              <a:tr h="1703160">
                <a:tc>
                  <a:txBody>
                    <a:bodyPr lIns="50760" rIns="50760" tIns="50760" bIns="50760"/>
                    <a:p>
                      <a:pPr>
                        <a:lnSpc>
                          <a:spcPct val="90000"/>
                        </a:lnSpc>
                        <a:spcBef>
                          <a:spcPts val="201"/>
                        </a:spcBef>
                      </a:pPr>
                      <a:r>
                        <a:rPr b="1" lang="en-GB" sz="1050" spc="-1" strike="noStrike">
                          <a:solidFill>
                            <a:srgbClr val="000000"/>
                          </a:solidFill>
                          <a:latin typeface="Century Gothic"/>
                        </a:rPr>
                        <a:t>SMALL</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Small employee base (&lt; 200 employees)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Low complexity</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Private ownership</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Little to no geographical diversity</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No separate legal entities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No/limited need to keep the same facilities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No/limited to keep the existing technologies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Purchased for limited product portfolio, technology, talent, or local presence</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Baseline security controls Target is fully absorbed into IT infrastructure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All IT labor is absorbed into IT global business units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Security controls established or confirmed in less than 100 days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347120">
                <a:tc>
                  <a:txBody>
                    <a:bodyPr lIns="50760" rIns="50760" tIns="50760" bIns="50760"/>
                    <a:p>
                      <a:pPr>
                        <a:lnSpc>
                          <a:spcPct val="90000"/>
                        </a:lnSpc>
                        <a:spcBef>
                          <a:spcPts val="201"/>
                        </a:spcBef>
                      </a:pPr>
                      <a:r>
                        <a:rPr b="1" lang="en-GB" sz="1050" spc="-1" strike="noStrike">
                          <a:solidFill>
                            <a:srgbClr val="000000"/>
                          </a:solidFill>
                          <a:latin typeface="Century Gothic"/>
                        </a:rPr>
                        <a:t>MEDIUM</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Similar to previous kind, but Target has certain identifiable complexities that require specific sensitivity during integration</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Fewer than 500 employees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Needs to be stand-alone for a certain period of time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During stand-alone time, Target maintains defined non-compliances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Supports its own IT infrastructure during the stand-alone phase</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Integration of Target may be full, hybrid, or standalone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All IT labor is absorbed into IT global business units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Operation integration of some IT infrastructure may take +180 days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Processes may take 3 to 9 months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r h="1296000">
                <a:tc>
                  <a:txBody>
                    <a:bodyPr lIns="50760" rIns="50760" tIns="50760" bIns="50760"/>
                    <a:p>
                      <a:pPr>
                        <a:lnSpc>
                          <a:spcPct val="90000"/>
                        </a:lnSpc>
                        <a:spcBef>
                          <a:spcPts val="201"/>
                        </a:spcBef>
                      </a:pPr>
                      <a:r>
                        <a:rPr b="1" lang="en-GB" sz="1050" spc="-1" strike="noStrike">
                          <a:solidFill>
                            <a:srgbClr val="000000"/>
                          </a:solidFill>
                          <a:latin typeface="Century Gothic"/>
                        </a:rPr>
                        <a:t>LARGE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More than 500 employees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Relatively large operations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Significant multinational presence and subsidiaries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Target contains certain identifiable complexities that require specific sensitivity during integration</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Integration of Target may be full, hybrid, or standalone</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IT labor can stay funded by Target company</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c>
                  <a:txBody>
                    <a:bodyPr lIns="50760" rIns="50760" tIns="50760" bIns="50760"/>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Operation integration of some IT infrastructure may take +180 days</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Customized integration plan</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IT Support is shared</a:t>
                      </a:r>
                      <a:endParaRPr b="0" lang="en-GB" sz="1050" spc="-1" strike="noStrike">
                        <a:latin typeface="Arial"/>
                      </a:endParaRPr>
                    </a:p>
                    <a:p>
                      <a:pPr marL="264240" indent="-263880">
                        <a:lnSpc>
                          <a:spcPct val="90000"/>
                        </a:lnSpc>
                        <a:spcBef>
                          <a:spcPts val="201"/>
                        </a:spcBef>
                        <a:buClr>
                          <a:srgbClr val="000000"/>
                        </a:buClr>
                        <a:buSzPct val="75000"/>
                        <a:buFont typeface="Zapf Dingbats"/>
                        <a:buChar char="➤"/>
                      </a:pPr>
                      <a:r>
                        <a:rPr b="0" lang="en-GB" sz="1050" spc="-1" strike="noStrike">
                          <a:solidFill>
                            <a:srgbClr val="000000"/>
                          </a:solidFill>
                          <a:latin typeface="Century Gothic"/>
                        </a:rPr>
                        <a:t>Processes take more than 12 months</a:t>
                      </a:r>
                      <a:endParaRPr b="0" lang="en-GB" sz="1050" spc="-1" strike="noStrike">
                        <a:latin typeface="Arial"/>
                      </a:endParaRPr>
                    </a:p>
                  </a:txBody>
                  <a:tcPr marL="50760" marR="50760">
                    <a:lnL w="6480">
                      <a:solidFill>
                        <a:srgbClr val="000000"/>
                      </a:solidFill>
                    </a:lnL>
                    <a:lnR w="6480">
                      <a:solidFill>
                        <a:srgbClr val="000000"/>
                      </a:solidFill>
                    </a:lnR>
                    <a:lnT w="6480">
                      <a:solidFill>
                        <a:srgbClr val="000000"/>
                      </a:solidFill>
                    </a:lnT>
                    <a:lnB w="6480">
                      <a:solidFill>
                        <a:srgbClr val="000000"/>
                      </a:solidFill>
                    </a:lnB>
                    <a:noFill/>
                  </a:tcPr>
                </a:tc>
              </a:tr>
            </a:tbl>
          </a:graphicData>
        </a:graphic>
      </p:graphicFrame>
    </p:spTree>
  </p:cSld>
  <p:timing>
    <p:tnLst>
      <p:par>
        <p:cTn id="412" dur="indefinite" restart="never" nodeType="tmRoot">
          <p:childTnLst>
            <p:seq>
              <p:cTn id="413"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2"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Combining the two companies</a:t>
            </a:r>
            <a:endParaRPr b="0" lang="en-GB" sz="2700" spc="-1" strike="noStrike">
              <a:solidFill>
                <a:srgbClr val="000000"/>
              </a:solidFill>
              <a:latin typeface="Century Gothic"/>
            </a:endParaRPr>
          </a:p>
        </p:txBody>
      </p:sp>
      <p:sp>
        <p:nvSpPr>
          <p:cNvPr id="813"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Resources, staffing, processes, and systems are combined</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Business processes are as much as possible levelled</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IT tools are unified</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1" i="1" lang="en-GB" sz="1600" spc="-1" strike="noStrike">
                <a:solidFill>
                  <a:srgbClr val="404040"/>
                </a:solidFill>
                <a:latin typeface="Century Gothic"/>
              </a:rPr>
              <a:t>Active Directory merging strategy is key!</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Target company has comparable / same security</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Exceptions are documented and signed off by leadership (executives, CISO)</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Agreed-upon designs are implemented</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Operations — including InfoSec – are turned to standard support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Weekly or recurring meetings can be setup to assess progresses</a:t>
            </a:r>
            <a:endParaRPr b="0" lang="en-GB" sz="1600" spc="-1" strike="noStrike">
              <a:solidFill>
                <a:srgbClr val="404040"/>
              </a:solidFill>
              <a:latin typeface="Century Gothic"/>
            </a:endParaRPr>
          </a:p>
        </p:txBody>
      </p:sp>
    </p:spTree>
  </p:cSld>
  <p:timing>
    <p:tnLst>
      <p:par>
        <p:cTn id="414" dur="indefinite" restart="never" nodeType="tmRoot">
          <p:childTnLst>
            <p:seq>
              <p:cTn id="415" dur="indefinite" nodeType="mainSeq">
                <p:childTnLst>
                  <p:par>
                    <p:cTn id="416" fill="hold">
                      <p:stCondLst>
                        <p:cond delay="indefinite"/>
                      </p:stCondLst>
                      <p:childTnLst>
                        <p:par>
                          <p:cTn id="417" fill="hold">
                            <p:stCondLst>
                              <p:cond delay="0"/>
                            </p:stCondLst>
                            <p:childTnLst>
                              <p:par>
                                <p:cTn id="418" nodeType="clickEffect" fill="hold" presetClass="entr" presetID="1">
                                  <p:stCondLst>
                                    <p:cond delay="0"/>
                                  </p:stCondLst>
                                  <p:childTnLst>
                                    <p:set>
                                      <p:cBhvr>
                                        <p:cTn id="419" dur="1" fill="hold">
                                          <p:stCondLst>
                                            <p:cond delay="0"/>
                                          </p:stCondLst>
                                        </p:cTn>
                                        <p:tgtEl>
                                          <p:spTgt spid="813">
                                            <p:txEl>
                                              <p:pRg st="0" end="0"/>
                                            </p:txEl>
                                          </p:spTgt>
                                        </p:tgtEl>
                                        <p:attrNameLst>
                                          <p:attrName>style.visibility</p:attrName>
                                        </p:attrNameLst>
                                      </p:cBhvr>
                                      <p:to>
                                        <p:strVal val="visible"/>
                                      </p:to>
                                    </p:set>
                                  </p:childTnLst>
                                </p:cTn>
                              </p:par>
                            </p:childTnLst>
                          </p:cTn>
                        </p:par>
                      </p:childTnLst>
                    </p:cTn>
                  </p:par>
                  <p:par>
                    <p:cTn id="420" fill="hold">
                      <p:stCondLst>
                        <p:cond delay="indefinite"/>
                      </p:stCondLst>
                      <p:childTnLst>
                        <p:par>
                          <p:cTn id="421" fill="hold">
                            <p:stCondLst>
                              <p:cond delay="0"/>
                            </p:stCondLst>
                            <p:childTnLst>
                              <p:par>
                                <p:cTn id="422" nodeType="clickEffect" fill="hold" presetClass="entr" presetID="1">
                                  <p:stCondLst>
                                    <p:cond delay="0"/>
                                  </p:stCondLst>
                                  <p:childTnLst>
                                    <p:set>
                                      <p:cBhvr>
                                        <p:cTn id="423" dur="1" fill="hold">
                                          <p:stCondLst>
                                            <p:cond delay="0"/>
                                          </p:stCondLst>
                                        </p:cTn>
                                        <p:tgtEl>
                                          <p:spTgt spid="813">
                                            <p:txEl>
                                              <p:pRg st="1" end="1"/>
                                            </p:txEl>
                                          </p:spTgt>
                                        </p:tgtEl>
                                        <p:attrNameLst>
                                          <p:attrName>style.visibility</p:attrName>
                                        </p:attrNameLst>
                                      </p:cBhvr>
                                      <p:to>
                                        <p:strVal val="visible"/>
                                      </p:to>
                                    </p:set>
                                  </p:childTnLst>
                                </p:cTn>
                              </p:par>
                            </p:childTnLst>
                          </p:cTn>
                        </p:par>
                      </p:childTnLst>
                    </p:cTn>
                  </p:par>
                  <p:par>
                    <p:cTn id="424" fill="hold">
                      <p:stCondLst>
                        <p:cond delay="indefinite"/>
                      </p:stCondLst>
                      <p:childTnLst>
                        <p:par>
                          <p:cTn id="425" fill="hold">
                            <p:stCondLst>
                              <p:cond delay="0"/>
                            </p:stCondLst>
                            <p:childTnLst>
                              <p:par>
                                <p:cTn id="426" nodeType="clickEffect" fill="hold" presetClass="entr" presetID="1">
                                  <p:stCondLst>
                                    <p:cond delay="0"/>
                                  </p:stCondLst>
                                  <p:childTnLst>
                                    <p:set>
                                      <p:cBhvr>
                                        <p:cTn id="427" dur="1" fill="hold">
                                          <p:stCondLst>
                                            <p:cond delay="0"/>
                                          </p:stCondLst>
                                        </p:cTn>
                                        <p:tgtEl>
                                          <p:spTgt spid="813">
                                            <p:txEl>
                                              <p:pRg st="2" end="2"/>
                                            </p:txEl>
                                          </p:spTgt>
                                        </p:tgtEl>
                                        <p:attrNameLst>
                                          <p:attrName>style.visibility</p:attrName>
                                        </p:attrNameLst>
                                      </p:cBhvr>
                                      <p:to>
                                        <p:strVal val="visible"/>
                                      </p:to>
                                    </p:set>
                                  </p:childTnLst>
                                </p:cTn>
                              </p:par>
                            </p:childTnLst>
                          </p:cTn>
                        </p:par>
                      </p:childTnLst>
                    </p:cTn>
                  </p:par>
                  <p:par>
                    <p:cTn id="428" fill="hold">
                      <p:stCondLst>
                        <p:cond delay="indefinite"/>
                      </p:stCondLst>
                      <p:childTnLst>
                        <p:par>
                          <p:cTn id="429" fill="hold">
                            <p:stCondLst>
                              <p:cond delay="0"/>
                            </p:stCondLst>
                            <p:childTnLst>
                              <p:par>
                                <p:cTn id="430" nodeType="clickEffect" fill="hold" presetClass="entr" presetID="1">
                                  <p:stCondLst>
                                    <p:cond delay="0"/>
                                  </p:stCondLst>
                                  <p:childTnLst>
                                    <p:set>
                                      <p:cBhvr>
                                        <p:cTn id="431" dur="1" fill="hold">
                                          <p:stCondLst>
                                            <p:cond delay="0"/>
                                          </p:stCondLst>
                                        </p:cTn>
                                        <p:tgtEl>
                                          <p:spTgt spid="813">
                                            <p:txEl>
                                              <p:pRg st="3" end="3"/>
                                            </p:txEl>
                                          </p:spTgt>
                                        </p:tgtEl>
                                        <p:attrNameLst>
                                          <p:attrName>style.visibility</p:attrName>
                                        </p:attrNameLst>
                                      </p:cBhvr>
                                      <p:to>
                                        <p:strVal val="visible"/>
                                      </p:to>
                                    </p:set>
                                  </p:childTnLst>
                                </p:cTn>
                              </p:par>
                            </p:childTnLst>
                          </p:cTn>
                        </p:par>
                      </p:childTnLst>
                    </p:cTn>
                  </p:par>
                  <p:par>
                    <p:cTn id="432" fill="hold">
                      <p:stCondLst>
                        <p:cond delay="indefinite"/>
                      </p:stCondLst>
                      <p:childTnLst>
                        <p:par>
                          <p:cTn id="433" fill="hold">
                            <p:stCondLst>
                              <p:cond delay="0"/>
                            </p:stCondLst>
                            <p:childTnLst>
                              <p:par>
                                <p:cTn id="434" nodeType="clickEffect" fill="hold" presetClass="entr" presetID="1">
                                  <p:stCondLst>
                                    <p:cond delay="0"/>
                                  </p:stCondLst>
                                  <p:childTnLst>
                                    <p:set>
                                      <p:cBhvr>
                                        <p:cTn id="435" dur="1" fill="hold">
                                          <p:stCondLst>
                                            <p:cond delay="0"/>
                                          </p:stCondLst>
                                        </p:cTn>
                                        <p:tgtEl>
                                          <p:spTgt spid="813">
                                            <p:txEl>
                                              <p:pRg st="4" end="4"/>
                                            </p:txEl>
                                          </p:spTgt>
                                        </p:tgtEl>
                                        <p:attrNameLst>
                                          <p:attrName>style.visibility</p:attrName>
                                        </p:attrNameLst>
                                      </p:cBhvr>
                                      <p:to>
                                        <p:strVal val="visible"/>
                                      </p:to>
                                    </p:set>
                                  </p:childTnLst>
                                </p:cTn>
                              </p:par>
                            </p:childTnLst>
                          </p:cTn>
                        </p:par>
                      </p:childTnLst>
                    </p:cTn>
                  </p:par>
                  <p:par>
                    <p:cTn id="436" fill="hold">
                      <p:stCondLst>
                        <p:cond delay="indefinite"/>
                      </p:stCondLst>
                      <p:childTnLst>
                        <p:par>
                          <p:cTn id="437" fill="hold">
                            <p:stCondLst>
                              <p:cond delay="0"/>
                            </p:stCondLst>
                            <p:childTnLst>
                              <p:par>
                                <p:cTn id="438" nodeType="clickEffect" fill="hold" presetClass="entr" presetID="1">
                                  <p:stCondLst>
                                    <p:cond delay="0"/>
                                  </p:stCondLst>
                                  <p:childTnLst>
                                    <p:set>
                                      <p:cBhvr>
                                        <p:cTn id="439" dur="1" fill="hold">
                                          <p:stCondLst>
                                            <p:cond delay="0"/>
                                          </p:stCondLst>
                                        </p:cTn>
                                        <p:tgtEl>
                                          <p:spTgt spid="813">
                                            <p:txEl>
                                              <p:pRg st="5" end="5"/>
                                            </p:txEl>
                                          </p:spTgt>
                                        </p:tgtEl>
                                        <p:attrNameLst>
                                          <p:attrName>style.visibility</p:attrName>
                                        </p:attrNameLst>
                                      </p:cBhvr>
                                      <p:to>
                                        <p:strVal val="visible"/>
                                      </p:to>
                                    </p:set>
                                  </p:childTnLst>
                                </p:cTn>
                              </p:par>
                            </p:childTnLst>
                          </p:cTn>
                        </p:par>
                      </p:childTnLst>
                    </p:cTn>
                  </p:par>
                  <p:par>
                    <p:cTn id="440" fill="hold">
                      <p:stCondLst>
                        <p:cond delay="indefinite"/>
                      </p:stCondLst>
                      <p:childTnLst>
                        <p:par>
                          <p:cTn id="441" fill="hold">
                            <p:stCondLst>
                              <p:cond delay="0"/>
                            </p:stCondLst>
                            <p:childTnLst>
                              <p:par>
                                <p:cTn id="442" nodeType="clickEffect" fill="hold" presetClass="entr" presetID="1">
                                  <p:stCondLst>
                                    <p:cond delay="0"/>
                                  </p:stCondLst>
                                  <p:childTnLst>
                                    <p:set>
                                      <p:cBhvr>
                                        <p:cTn id="443" dur="1" fill="hold">
                                          <p:stCondLst>
                                            <p:cond delay="0"/>
                                          </p:stCondLst>
                                        </p:cTn>
                                        <p:tgtEl>
                                          <p:spTgt spid="813">
                                            <p:txEl>
                                              <p:pRg st="6" end="6"/>
                                            </p:txEl>
                                          </p:spTgt>
                                        </p:tgtEl>
                                        <p:attrNameLst>
                                          <p:attrName>style.visibility</p:attrName>
                                        </p:attrNameLst>
                                      </p:cBhvr>
                                      <p:to>
                                        <p:strVal val="visible"/>
                                      </p:to>
                                    </p:set>
                                  </p:childTnLst>
                                </p:cTn>
                              </p:par>
                            </p:childTnLst>
                          </p:cTn>
                        </p:par>
                      </p:childTnLst>
                    </p:cTn>
                  </p:par>
                  <p:par>
                    <p:cTn id="444" fill="hold">
                      <p:stCondLst>
                        <p:cond delay="indefinite"/>
                      </p:stCondLst>
                      <p:childTnLst>
                        <p:par>
                          <p:cTn id="445" fill="hold">
                            <p:stCondLst>
                              <p:cond delay="0"/>
                            </p:stCondLst>
                            <p:childTnLst>
                              <p:par>
                                <p:cTn id="446" nodeType="clickEffect" fill="hold" presetClass="entr" presetID="1">
                                  <p:stCondLst>
                                    <p:cond delay="0"/>
                                  </p:stCondLst>
                                  <p:childTnLst>
                                    <p:set>
                                      <p:cBhvr>
                                        <p:cTn id="447" dur="1" fill="hold">
                                          <p:stCondLst>
                                            <p:cond delay="0"/>
                                          </p:stCondLst>
                                        </p:cTn>
                                        <p:tgtEl>
                                          <p:spTgt spid="813">
                                            <p:txEl>
                                              <p:pRg st="7" end="7"/>
                                            </p:txEl>
                                          </p:spTgt>
                                        </p:tgtEl>
                                        <p:attrNameLst>
                                          <p:attrName>style.visibility</p:attrName>
                                        </p:attrNameLst>
                                      </p:cBhvr>
                                      <p:to>
                                        <p:strVal val="visible"/>
                                      </p:to>
                                    </p:set>
                                  </p:childTnLst>
                                </p:cTn>
                              </p:par>
                            </p:childTnLst>
                          </p:cTn>
                        </p:par>
                      </p:childTnLst>
                    </p:cTn>
                  </p:par>
                  <p:par>
                    <p:cTn id="448" fill="hold">
                      <p:stCondLst>
                        <p:cond delay="indefinite"/>
                      </p:stCondLst>
                      <p:childTnLst>
                        <p:par>
                          <p:cTn id="449" fill="hold">
                            <p:stCondLst>
                              <p:cond delay="0"/>
                            </p:stCondLst>
                            <p:childTnLst>
                              <p:par>
                                <p:cTn id="450" nodeType="clickEffect" fill="hold" presetClass="entr" presetID="1">
                                  <p:stCondLst>
                                    <p:cond delay="0"/>
                                  </p:stCondLst>
                                  <p:childTnLst>
                                    <p:set>
                                      <p:cBhvr>
                                        <p:cTn id="451" dur="1" fill="hold">
                                          <p:stCondLst>
                                            <p:cond delay="0"/>
                                          </p:stCondLst>
                                        </p:cTn>
                                        <p:tgtEl>
                                          <p:spTgt spid="813">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TextShape 1"/>
          <p:cNvSpPr txBox="1"/>
          <p:nvPr/>
        </p:nvSpPr>
        <p:spPr>
          <a:xfrm>
            <a:off x="269280" y="205920"/>
            <a:ext cx="8583480" cy="856800"/>
          </a:xfrm>
          <a:prstGeom prst="rect">
            <a:avLst/>
          </a:prstGeom>
          <a:noFill/>
          <a:ln>
            <a:noFill/>
          </a:ln>
        </p:spPr>
        <p:txBody>
          <a:bodyPr>
            <a:normAutofit/>
          </a:bodyPr>
          <a:p>
            <a:pPr algn="r">
              <a:lnSpc>
                <a:spcPct val="100000"/>
              </a:lnSpc>
            </a:pPr>
            <a:r>
              <a:rPr b="0" lang="en-GB" sz="2700" spc="-1" strike="noStrike">
                <a:solidFill>
                  <a:srgbClr val="728653"/>
                </a:solidFill>
                <a:latin typeface="Century Gothic"/>
              </a:rPr>
              <a:t>Planning the Active Directory Integration</a:t>
            </a:r>
            <a:endParaRPr b="0" lang="en-GB" sz="2700" spc="-1" strike="noStrike">
              <a:solidFill>
                <a:srgbClr val="000000"/>
              </a:solidFill>
              <a:latin typeface="Century Gothic"/>
            </a:endParaRPr>
          </a:p>
        </p:txBody>
      </p:sp>
      <p:sp>
        <p:nvSpPr>
          <p:cNvPr id="815"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Training for the technicians performing the migration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Scheduled outages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Companies’ cultural differences such as who's allowed access to AD and Exchange, or how file system security is set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Network differences between the two sites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Network, AD, or Exchange anomalies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Customer and employee communication</a:t>
            </a:r>
            <a:endParaRPr b="0" lang="en-GB" sz="1600" spc="-1" strike="noStrike">
              <a:solidFill>
                <a:srgbClr val="404040"/>
              </a:solidFill>
              <a:latin typeface="Century Gothic"/>
            </a:endParaRPr>
          </a:p>
        </p:txBody>
      </p:sp>
    </p:spTree>
  </p:cSld>
  <p:timing>
    <p:tnLst>
      <p:par>
        <p:cTn id="452" dur="indefinite" restart="never" nodeType="tmRoot">
          <p:childTnLst>
            <p:seq>
              <p:cTn id="453" dur="indefinite" nodeType="mainSeq">
                <p:childTnLst>
                  <p:par>
                    <p:cTn id="454" fill="hold">
                      <p:stCondLst>
                        <p:cond delay="indefinite"/>
                      </p:stCondLst>
                      <p:childTnLst>
                        <p:par>
                          <p:cTn id="455" fill="hold">
                            <p:stCondLst>
                              <p:cond delay="0"/>
                            </p:stCondLst>
                            <p:childTnLst>
                              <p:par>
                                <p:cTn id="456" nodeType="clickEffect" fill="hold" presetClass="entr" presetID="1">
                                  <p:stCondLst>
                                    <p:cond delay="0"/>
                                  </p:stCondLst>
                                  <p:childTnLst>
                                    <p:set>
                                      <p:cBhvr>
                                        <p:cTn id="457" dur="1" fill="hold">
                                          <p:stCondLst>
                                            <p:cond delay="0"/>
                                          </p:stCondLst>
                                        </p:cTn>
                                        <p:tgtEl>
                                          <p:spTgt spid="815">
                                            <p:txEl>
                                              <p:pRg st="0" end="0"/>
                                            </p:txEl>
                                          </p:spTgt>
                                        </p:tgtEl>
                                        <p:attrNameLst>
                                          <p:attrName>style.visibility</p:attrName>
                                        </p:attrNameLst>
                                      </p:cBhvr>
                                      <p:to>
                                        <p:strVal val="visible"/>
                                      </p:to>
                                    </p:set>
                                  </p:childTnLst>
                                </p:cTn>
                              </p:par>
                            </p:childTnLst>
                          </p:cTn>
                        </p:par>
                      </p:childTnLst>
                    </p:cTn>
                  </p:par>
                  <p:par>
                    <p:cTn id="458" fill="hold">
                      <p:stCondLst>
                        <p:cond delay="indefinite"/>
                      </p:stCondLst>
                      <p:childTnLst>
                        <p:par>
                          <p:cTn id="459" fill="hold">
                            <p:stCondLst>
                              <p:cond delay="0"/>
                            </p:stCondLst>
                            <p:childTnLst>
                              <p:par>
                                <p:cTn id="460" nodeType="clickEffect" fill="hold" presetClass="entr" presetID="1">
                                  <p:stCondLst>
                                    <p:cond delay="0"/>
                                  </p:stCondLst>
                                  <p:childTnLst>
                                    <p:set>
                                      <p:cBhvr>
                                        <p:cTn id="461" dur="1" fill="hold">
                                          <p:stCondLst>
                                            <p:cond delay="0"/>
                                          </p:stCondLst>
                                        </p:cTn>
                                        <p:tgtEl>
                                          <p:spTgt spid="815">
                                            <p:txEl>
                                              <p:pRg st="1" end="1"/>
                                            </p:txEl>
                                          </p:spTgt>
                                        </p:tgtEl>
                                        <p:attrNameLst>
                                          <p:attrName>style.visibility</p:attrName>
                                        </p:attrNameLst>
                                      </p:cBhvr>
                                      <p:to>
                                        <p:strVal val="visible"/>
                                      </p:to>
                                    </p:set>
                                  </p:childTnLst>
                                </p:cTn>
                              </p:par>
                            </p:childTnLst>
                          </p:cTn>
                        </p:par>
                      </p:childTnLst>
                    </p:cTn>
                  </p:par>
                  <p:par>
                    <p:cTn id="462" fill="hold">
                      <p:stCondLst>
                        <p:cond delay="indefinite"/>
                      </p:stCondLst>
                      <p:childTnLst>
                        <p:par>
                          <p:cTn id="463" fill="hold">
                            <p:stCondLst>
                              <p:cond delay="0"/>
                            </p:stCondLst>
                            <p:childTnLst>
                              <p:par>
                                <p:cTn id="464" nodeType="clickEffect" fill="hold" presetClass="entr" presetID="1">
                                  <p:stCondLst>
                                    <p:cond delay="0"/>
                                  </p:stCondLst>
                                  <p:childTnLst>
                                    <p:set>
                                      <p:cBhvr>
                                        <p:cTn id="465" dur="1" fill="hold">
                                          <p:stCondLst>
                                            <p:cond delay="0"/>
                                          </p:stCondLst>
                                        </p:cTn>
                                        <p:tgtEl>
                                          <p:spTgt spid="815">
                                            <p:txEl>
                                              <p:pRg st="2" end="2"/>
                                            </p:txEl>
                                          </p:spTgt>
                                        </p:tgtEl>
                                        <p:attrNameLst>
                                          <p:attrName>style.visibility</p:attrName>
                                        </p:attrNameLst>
                                      </p:cBhvr>
                                      <p:to>
                                        <p:strVal val="visible"/>
                                      </p:to>
                                    </p:set>
                                  </p:childTnLst>
                                </p:cTn>
                              </p:par>
                            </p:childTnLst>
                          </p:cTn>
                        </p:par>
                      </p:childTnLst>
                    </p:cTn>
                  </p:par>
                  <p:par>
                    <p:cTn id="466" fill="hold">
                      <p:stCondLst>
                        <p:cond delay="indefinite"/>
                      </p:stCondLst>
                      <p:childTnLst>
                        <p:par>
                          <p:cTn id="467" fill="hold">
                            <p:stCondLst>
                              <p:cond delay="0"/>
                            </p:stCondLst>
                            <p:childTnLst>
                              <p:par>
                                <p:cTn id="468" nodeType="clickEffect" fill="hold" presetClass="entr" presetID="1">
                                  <p:stCondLst>
                                    <p:cond delay="0"/>
                                  </p:stCondLst>
                                  <p:childTnLst>
                                    <p:set>
                                      <p:cBhvr>
                                        <p:cTn id="469" dur="1" fill="hold">
                                          <p:stCondLst>
                                            <p:cond delay="0"/>
                                          </p:stCondLst>
                                        </p:cTn>
                                        <p:tgtEl>
                                          <p:spTgt spid="815">
                                            <p:txEl>
                                              <p:pRg st="3" end="3"/>
                                            </p:txEl>
                                          </p:spTgt>
                                        </p:tgtEl>
                                        <p:attrNameLst>
                                          <p:attrName>style.visibility</p:attrName>
                                        </p:attrNameLst>
                                      </p:cBhvr>
                                      <p:to>
                                        <p:strVal val="visible"/>
                                      </p:to>
                                    </p:set>
                                  </p:childTnLst>
                                </p:cTn>
                              </p:par>
                            </p:childTnLst>
                          </p:cTn>
                        </p:par>
                      </p:childTnLst>
                    </p:cTn>
                  </p:par>
                  <p:par>
                    <p:cTn id="470" fill="hold">
                      <p:stCondLst>
                        <p:cond delay="indefinite"/>
                      </p:stCondLst>
                      <p:childTnLst>
                        <p:par>
                          <p:cTn id="471" fill="hold">
                            <p:stCondLst>
                              <p:cond delay="0"/>
                            </p:stCondLst>
                            <p:childTnLst>
                              <p:par>
                                <p:cTn id="472" nodeType="clickEffect" fill="hold" presetClass="entr" presetID="1">
                                  <p:stCondLst>
                                    <p:cond delay="0"/>
                                  </p:stCondLst>
                                  <p:childTnLst>
                                    <p:set>
                                      <p:cBhvr>
                                        <p:cTn id="473" dur="1" fill="hold">
                                          <p:stCondLst>
                                            <p:cond delay="0"/>
                                          </p:stCondLst>
                                        </p:cTn>
                                        <p:tgtEl>
                                          <p:spTgt spid="815">
                                            <p:txEl>
                                              <p:pRg st="4" end="4"/>
                                            </p:txEl>
                                          </p:spTgt>
                                        </p:tgtEl>
                                        <p:attrNameLst>
                                          <p:attrName>style.visibility</p:attrName>
                                        </p:attrNameLst>
                                      </p:cBhvr>
                                      <p:to>
                                        <p:strVal val="visible"/>
                                      </p:to>
                                    </p:set>
                                  </p:childTnLst>
                                </p:cTn>
                              </p:par>
                            </p:childTnLst>
                          </p:cTn>
                        </p:par>
                      </p:childTnLst>
                    </p:cTn>
                  </p:par>
                  <p:par>
                    <p:cTn id="474" fill="hold">
                      <p:stCondLst>
                        <p:cond delay="indefinite"/>
                      </p:stCondLst>
                      <p:childTnLst>
                        <p:par>
                          <p:cTn id="475" fill="hold">
                            <p:stCondLst>
                              <p:cond delay="0"/>
                            </p:stCondLst>
                            <p:childTnLst>
                              <p:par>
                                <p:cTn id="476" nodeType="clickEffect" fill="hold" presetClass="entr" presetID="1">
                                  <p:stCondLst>
                                    <p:cond delay="0"/>
                                  </p:stCondLst>
                                  <p:childTnLst>
                                    <p:set>
                                      <p:cBhvr>
                                        <p:cTn id="477" dur="1" fill="hold">
                                          <p:stCondLst>
                                            <p:cond delay="0"/>
                                          </p:stCondLst>
                                        </p:cTn>
                                        <p:tgtEl>
                                          <p:spTgt spid="81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6" name="TextShape 1"/>
          <p:cNvSpPr txBox="1"/>
          <p:nvPr/>
        </p:nvSpPr>
        <p:spPr>
          <a:xfrm>
            <a:off x="457200" y="205920"/>
            <a:ext cx="8229240" cy="856800"/>
          </a:xfrm>
          <a:prstGeom prst="rect">
            <a:avLst/>
          </a:prstGeom>
          <a:noFill/>
          <a:ln>
            <a:noFill/>
          </a:ln>
        </p:spPr>
        <p:txBody>
          <a:bodyPr>
            <a:normAutofit/>
          </a:bodyPr>
          <a:p>
            <a:pPr algn="r">
              <a:lnSpc>
                <a:spcPct val="100000"/>
              </a:lnSpc>
            </a:pPr>
            <a:r>
              <a:rPr b="0" lang="en-GB" sz="3600" spc="-1" strike="noStrike">
                <a:solidFill>
                  <a:srgbClr val="728653"/>
                </a:solidFill>
                <a:latin typeface="Century Gothic"/>
              </a:rPr>
              <a:t>Pain Points in Active Directory Integration</a:t>
            </a:r>
            <a:endParaRPr b="0" lang="en-GB" sz="3600" spc="-1" strike="noStrike">
              <a:solidFill>
                <a:srgbClr val="000000"/>
              </a:solidFill>
              <a:latin typeface="Century Gothic"/>
            </a:endParaRPr>
          </a:p>
        </p:txBody>
      </p:sp>
      <p:sp>
        <p:nvSpPr>
          <p:cNvPr id="817"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Deciding the strategy</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Integrate the Target into the Acquiring</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Build a new, combined AD</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Migrate legacy objects into a new AD</a:t>
            </a:r>
            <a:endParaRPr b="0" lang="en-GB"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1" i="1" lang="en-GB" sz="1200" spc="-1" strike="noStrike">
                <a:solidFill>
                  <a:srgbClr val="404040"/>
                </a:solidFill>
                <a:latin typeface="Century Gothic"/>
              </a:rPr>
              <a:t>One Company, One Email!</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Free/Busy Information</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Exchange/Lync/Office/AD versions</a:t>
            </a:r>
            <a:endParaRPr b="0" lang="en-GB" sz="12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200" spc="-1" strike="noStrike">
                <a:solidFill>
                  <a:srgbClr val="404040"/>
                </a:solidFill>
                <a:latin typeface="Century Gothic"/>
              </a:rPr>
              <a:t>Office 365?</a:t>
            </a:r>
            <a:endParaRPr b="0" lang="en-GB"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External Federations/Partners/ADFS?</a:t>
            </a:r>
            <a:endParaRPr b="0" lang="en-GB"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DNS configuration/forwarding</a:t>
            </a:r>
            <a:endParaRPr b="0" lang="en-GB"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SID history/filtering</a:t>
            </a:r>
            <a:endParaRPr b="0" lang="en-GB" sz="12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200" spc="-1" strike="noStrike">
                <a:solidFill>
                  <a:srgbClr val="404040"/>
                </a:solidFill>
                <a:latin typeface="Century Gothic"/>
              </a:rPr>
              <a:t>Evaluate purchase of a dedicated AD migration/upgrade tool</a:t>
            </a:r>
            <a:endParaRPr b="0" lang="en-GB" sz="1200" spc="-1" strike="noStrike">
              <a:solidFill>
                <a:srgbClr val="404040"/>
              </a:solidFill>
              <a:latin typeface="Century Gothic"/>
            </a:endParaRPr>
          </a:p>
        </p:txBody>
      </p:sp>
    </p:spTree>
  </p:cSld>
  <p:timing>
    <p:tnLst>
      <p:par>
        <p:cTn id="478" dur="indefinite" restart="never" nodeType="tmRoot">
          <p:childTnLst>
            <p:seq>
              <p:cTn id="479" dur="indefinite" nodeType="mainSeq">
                <p:childTnLst>
                  <p:par>
                    <p:cTn id="480" fill="hold">
                      <p:stCondLst>
                        <p:cond delay="indefinite"/>
                      </p:stCondLst>
                      <p:childTnLst>
                        <p:par>
                          <p:cTn id="481" fill="hold">
                            <p:stCondLst>
                              <p:cond delay="0"/>
                            </p:stCondLst>
                            <p:childTnLst>
                              <p:par>
                                <p:cTn id="482" nodeType="clickEffect" fill="hold" presetClass="entr" presetID="1">
                                  <p:stCondLst>
                                    <p:cond delay="0"/>
                                  </p:stCondLst>
                                  <p:childTnLst>
                                    <p:set>
                                      <p:cBhvr>
                                        <p:cTn id="483" dur="1" fill="hold">
                                          <p:stCondLst>
                                            <p:cond delay="0"/>
                                          </p:stCondLst>
                                        </p:cTn>
                                        <p:tgtEl>
                                          <p:spTgt spid="817">
                                            <p:txEl>
                                              <p:pRg st="0" end="0"/>
                                            </p:txEl>
                                          </p:spTgt>
                                        </p:tgtEl>
                                        <p:attrNameLst>
                                          <p:attrName>style.visibility</p:attrName>
                                        </p:attrNameLst>
                                      </p:cBhvr>
                                      <p:to>
                                        <p:strVal val="visible"/>
                                      </p:to>
                                    </p:set>
                                  </p:childTnLst>
                                </p:cTn>
                              </p:par>
                            </p:childTnLst>
                          </p:cTn>
                        </p:par>
                      </p:childTnLst>
                    </p:cTn>
                  </p:par>
                  <p:par>
                    <p:cTn id="484" fill="hold">
                      <p:stCondLst>
                        <p:cond delay="indefinite"/>
                      </p:stCondLst>
                      <p:childTnLst>
                        <p:par>
                          <p:cTn id="485" fill="hold">
                            <p:stCondLst>
                              <p:cond delay="0"/>
                            </p:stCondLst>
                            <p:childTnLst>
                              <p:par>
                                <p:cTn id="486" nodeType="clickEffect" fill="hold" presetClass="entr" presetID="1">
                                  <p:stCondLst>
                                    <p:cond delay="0"/>
                                  </p:stCondLst>
                                  <p:childTnLst>
                                    <p:set>
                                      <p:cBhvr>
                                        <p:cTn id="487" dur="1" fill="hold">
                                          <p:stCondLst>
                                            <p:cond delay="0"/>
                                          </p:stCondLst>
                                        </p:cTn>
                                        <p:tgtEl>
                                          <p:spTgt spid="817">
                                            <p:txEl>
                                              <p:pRg st="1" end="1"/>
                                            </p:txEl>
                                          </p:spTgt>
                                        </p:tgtEl>
                                        <p:attrNameLst>
                                          <p:attrName>style.visibility</p:attrName>
                                        </p:attrNameLst>
                                      </p:cBhvr>
                                      <p:to>
                                        <p:strVal val="visible"/>
                                      </p:to>
                                    </p:set>
                                  </p:childTnLst>
                                </p:cTn>
                              </p:par>
                            </p:childTnLst>
                          </p:cTn>
                        </p:par>
                      </p:childTnLst>
                    </p:cTn>
                  </p:par>
                  <p:par>
                    <p:cTn id="488" fill="hold">
                      <p:stCondLst>
                        <p:cond delay="indefinite"/>
                      </p:stCondLst>
                      <p:childTnLst>
                        <p:par>
                          <p:cTn id="489" fill="hold">
                            <p:stCondLst>
                              <p:cond delay="0"/>
                            </p:stCondLst>
                            <p:childTnLst>
                              <p:par>
                                <p:cTn id="490" nodeType="clickEffect" fill="hold" presetClass="entr" presetID="1">
                                  <p:stCondLst>
                                    <p:cond delay="0"/>
                                  </p:stCondLst>
                                  <p:childTnLst>
                                    <p:set>
                                      <p:cBhvr>
                                        <p:cTn id="491" dur="1" fill="hold">
                                          <p:stCondLst>
                                            <p:cond delay="0"/>
                                          </p:stCondLst>
                                        </p:cTn>
                                        <p:tgtEl>
                                          <p:spTgt spid="817">
                                            <p:txEl>
                                              <p:pRg st="2" end="2"/>
                                            </p:txEl>
                                          </p:spTgt>
                                        </p:tgtEl>
                                        <p:attrNameLst>
                                          <p:attrName>style.visibility</p:attrName>
                                        </p:attrNameLst>
                                      </p:cBhvr>
                                      <p:to>
                                        <p:strVal val="visible"/>
                                      </p:to>
                                    </p:set>
                                  </p:childTnLst>
                                </p:cTn>
                              </p:par>
                            </p:childTnLst>
                          </p:cTn>
                        </p:par>
                      </p:childTnLst>
                    </p:cTn>
                  </p:par>
                  <p:par>
                    <p:cTn id="492" fill="hold">
                      <p:stCondLst>
                        <p:cond delay="indefinite"/>
                      </p:stCondLst>
                      <p:childTnLst>
                        <p:par>
                          <p:cTn id="493" fill="hold">
                            <p:stCondLst>
                              <p:cond delay="0"/>
                            </p:stCondLst>
                            <p:childTnLst>
                              <p:par>
                                <p:cTn id="494" nodeType="clickEffect" fill="hold" presetClass="entr" presetID="1">
                                  <p:stCondLst>
                                    <p:cond delay="0"/>
                                  </p:stCondLst>
                                  <p:childTnLst>
                                    <p:set>
                                      <p:cBhvr>
                                        <p:cTn id="495" dur="1" fill="hold">
                                          <p:stCondLst>
                                            <p:cond delay="0"/>
                                          </p:stCondLst>
                                        </p:cTn>
                                        <p:tgtEl>
                                          <p:spTgt spid="817">
                                            <p:txEl>
                                              <p:pRg st="3" end="3"/>
                                            </p:txEl>
                                          </p:spTgt>
                                        </p:tgtEl>
                                        <p:attrNameLst>
                                          <p:attrName>style.visibility</p:attrName>
                                        </p:attrNameLst>
                                      </p:cBhvr>
                                      <p:to>
                                        <p:strVal val="visible"/>
                                      </p:to>
                                    </p:set>
                                  </p:childTnLst>
                                </p:cTn>
                              </p:par>
                            </p:childTnLst>
                          </p:cTn>
                        </p:par>
                      </p:childTnLst>
                    </p:cTn>
                  </p:par>
                  <p:par>
                    <p:cTn id="496" fill="hold">
                      <p:stCondLst>
                        <p:cond delay="indefinite"/>
                      </p:stCondLst>
                      <p:childTnLst>
                        <p:par>
                          <p:cTn id="497" fill="hold">
                            <p:stCondLst>
                              <p:cond delay="0"/>
                            </p:stCondLst>
                            <p:childTnLst>
                              <p:par>
                                <p:cTn id="498" nodeType="clickEffect" fill="hold" presetClass="entr" presetID="1">
                                  <p:stCondLst>
                                    <p:cond delay="0"/>
                                  </p:stCondLst>
                                  <p:childTnLst>
                                    <p:set>
                                      <p:cBhvr>
                                        <p:cTn id="499" dur="1" fill="hold">
                                          <p:stCondLst>
                                            <p:cond delay="0"/>
                                          </p:stCondLst>
                                        </p:cTn>
                                        <p:tgtEl>
                                          <p:spTgt spid="817">
                                            <p:txEl>
                                              <p:pRg st="4" end="4"/>
                                            </p:txEl>
                                          </p:spTgt>
                                        </p:tgtEl>
                                        <p:attrNameLst>
                                          <p:attrName>style.visibility</p:attrName>
                                        </p:attrNameLst>
                                      </p:cBhvr>
                                      <p:to>
                                        <p:strVal val="visible"/>
                                      </p:to>
                                    </p:set>
                                  </p:childTnLst>
                                </p:cTn>
                              </p:par>
                            </p:childTnLst>
                          </p:cTn>
                        </p:par>
                      </p:childTnLst>
                    </p:cTn>
                  </p:par>
                  <p:par>
                    <p:cTn id="500" fill="hold">
                      <p:stCondLst>
                        <p:cond delay="indefinite"/>
                      </p:stCondLst>
                      <p:childTnLst>
                        <p:par>
                          <p:cTn id="501" fill="hold">
                            <p:stCondLst>
                              <p:cond delay="0"/>
                            </p:stCondLst>
                            <p:childTnLst>
                              <p:par>
                                <p:cTn id="502" nodeType="clickEffect" fill="hold" presetClass="entr" presetID="1">
                                  <p:stCondLst>
                                    <p:cond delay="0"/>
                                  </p:stCondLst>
                                  <p:childTnLst>
                                    <p:set>
                                      <p:cBhvr>
                                        <p:cTn id="503" dur="1" fill="hold">
                                          <p:stCondLst>
                                            <p:cond delay="0"/>
                                          </p:stCondLst>
                                        </p:cTn>
                                        <p:tgtEl>
                                          <p:spTgt spid="817">
                                            <p:txEl>
                                              <p:pRg st="5" end="5"/>
                                            </p:txEl>
                                          </p:spTgt>
                                        </p:tgtEl>
                                        <p:attrNameLst>
                                          <p:attrName>style.visibility</p:attrName>
                                        </p:attrNameLst>
                                      </p:cBhvr>
                                      <p:to>
                                        <p:strVal val="visible"/>
                                      </p:to>
                                    </p:set>
                                  </p:childTnLst>
                                </p:cTn>
                              </p:par>
                            </p:childTnLst>
                          </p:cTn>
                        </p:par>
                      </p:childTnLst>
                    </p:cTn>
                  </p:par>
                  <p:par>
                    <p:cTn id="504" fill="hold">
                      <p:stCondLst>
                        <p:cond delay="indefinite"/>
                      </p:stCondLst>
                      <p:childTnLst>
                        <p:par>
                          <p:cTn id="505" fill="hold">
                            <p:stCondLst>
                              <p:cond delay="0"/>
                            </p:stCondLst>
                            <p:childTnLst>
                              <p:par>
                                <p:cTn id="506" nodeType="clickEffect" fill="hold" presetClass="entr" presetID="1">
                                  <p:stCondLst>
                                    <p:cond delay="0"/>
                                  </p:stCondLst>
                                  <p:childTnLst>
                                    <p:set>
                                      <p:cBhvr>
                                        <p:cTn id="507" dur="1" fill="hold">
                                          <p:stCondLst>
                                            <p:cond delay="0"/>
                                          </p:stCondLst>
                                        </p:cTn>
                                        <p:tgtEl>
                                          <p:spTgt spid="817">
                                            <p:txEl>
                                              <p:pRg st="6" end="6"/>
                                            </p:txEl>
                                          </p:spTgt>
                                        </p:tgtEl>
                                        <p:attrNameLst>
                                          <p:attrName>style.visibility</p:attrName>
                                        </p:attrNameLst>
                                      </p:cBhvr>
                                      <p:to>
                                        <p:strVal val="visible"/>
                                      </p:to>
                                    </p:set>
                                  </p:childTnLst>
                                </p:cTn>
                              </p:par>
                            </p:childTnLst>
                          </p:cTn>
                        </p:par>
                      </p:childTnLst>
                    </p:cTn>
                  </p:par>
                  <p:par>
                    <p:cTn id="508" fill="hold">
                      <p:stCondLst>
                        <p:cond delay="indefinite"/>
                      </p:stCondLst>
                      <p:childTnLst>
                        <p:par>
                          <p:cTn id="509" fill="hold">
                            <p:stCondLst>
                              <p:cond delay="0"/>
                            </p:stCondLst>
                            <p:childTnLst>
                              <p:par>
                                <p:cTn id="510" nodeType="clickEffect" fill="hold" presetClass="entr" presetID="1">
                                  <p:stCondLst>
                                    <p:cond delay="0"/>
                                  </p:stCondLst>
                                  <p:childTnLst>
                                    <p:set>
                                      <p:cBhvr>
                                        <p:cTn id="511" dur="1" fill="hold">
                                          <p:stCondLst>
                                            <p:cond delay="0"/>
                                          </p:stCondLst>
                                        </p:cTn>
                                        <p:tgtEl>
                                          <p:spTgt spid="817">
                                            <p:txEl>
                                              <p:pRg st="7" end="7"/>
                                            </p:txEl>
                                          </p:spTgt>
                                        </p:tgtEl>
                                        <p:attrNameLst>
                                          <p:attrName>style.visibility</p:attrName>
                                        </p:attrNameLst>
                                      </p:cBhvr>
                                      <p:to>
                                        <p:strVal val="visible"/>
                                      </p:to>
                                    </p:set>
                                  </p:childTnLst>
                                </p:cTn>
                              </p:par>
                            </p:childTnLst>
                          </p:cTn>
                        </p:par>
                      </p:childTnLst>
                    </p:cTn>
                  </p:par>
                  <p:par>
                    <p:cTn id="512" fill="hold">
                      <p:stCondLst>
                        <p:cond delay="indefinite"/>
                      </p:stCondLst>
                      <p:childTnLst>
                        <p:par>
                          <p:cTn id="513" fill="hold">
                            <p:stCondLst>
                              <p:cond delay="0"/>
                            </p:stCondLst>
                            <p:childTnLst>
                              <p:par>
                                <p:cTn id="514" nodeType="clickEffect" fill="hold" presetClass="entr" presetID="1">
                                  <p:stCondLst>
                                    <p:cond delay="0"/>
                                  </p:stCondLst>
                                  <p:childTnLst>
                                    <p:set>
                                      <p:cBhvr>
                                        <p:cTn id="515" dur="1" fill="hold">
                                          <p:stCondLst>
                                            <p:cond delay="0"/>
                                          </p:stCondLst>
                                        </p:cTn>
                                        <p:tgtEl>
                                          <p:spTgt spid="817">
                                            <p:txEl>
                                              <p:pRg st="8" end="8"/>
                                            </p:txEl>
                                          </p:spTgt>
                                        </p:tgtEl>
                                        <p:attrNameLst>
                                          <p:attrName>style.visibility</p:attrName>
                                        </p:attrNameLst>
                                      </p:cBhvr>
                                      <p:to>
                                        <p:strVal val="visible"/>
                                      </p:to>
                                    </p:set>
                                  </p:childTnLst>
                                </p:cTn>
                              </p:par>
                            </p:childTnLst>
                          </p:cTn>
                        </p:par>
                      </p:childTnLst>
                    </p:cTn>
                  </p:par>
                  <p:par>
                    <p:cTn id="516" fill="hold">
                      <p:stCondLst>
                        <p:cond delay="indefinite"/>
                      </p:stCondLst>
                      <p:childTnLst>
                        <p:par>
                          <p:cTn id="517" fill="hold">
                            <p:stCondLst>
                              <p:cond delay="0"/>
                            </p:stCondLst>
                            <p:childTnLst>
                              <p:par>
                                <p:cTn id="518" nodeType="clickEffect" fill="hold" presetClass="entr" presetID="1">
                                  <p:stCondLst>
                                    <p:cond delay="0"/>
                                  </p:stCondLst>
                                  <p:childTnLst>
                                    <p:set>
                                      <p:cBhvr>
                                        <p:cTn id="519" dur="1" fill="hold">
                                          <p:stCondLst>
                                            <p:cond delay="0"/>
                                          </p:stCondLst>
                                        </p:cTn>
                                        <p:tgtEl>
                                          <p:spTgt spid="817">
                                            <p:txEl>
                                              <p:pRg st="9" end="9"/>
                                            </p:txEl>
                                          </p:spTgt>
                                        </p:tgtEl>
                                        <p:attrNameLst>
                                          <p:attrName>style.visibility</p:attrName>
                                        </p:attrNameLst>
                                      </p:cBhvr>
                                      <p:to>
                                        <p:strVal val="visible"/>
                                      </p:to>
                                    </p:set>
                                  </p:childTnLst>
                                </p:cTn>
                              </p:par>
                            </p:childTnLst>
                          </p:cTn>
                        </p:par>
                      </p:childTnLst>
                    </p:cTn>
                  </p:par>
                  <p:par>
                    <p:cTn id="520" fill="hold">
                      <p:stCondLst>
                        <p:cond delay="indefinite"/>
                      </p:stCondLst>
                      <p:childTnLst>
                        <p:par>
                          <p:cTn id="521" fill="hold">
                            <p:stCondLst>
                              <p:cond delay="0"/>
                            </p:stCondLst>
                            <p:childTnLst>
                              <p:par>
                                <p:cTn id="522" nodeType="clickEffect" fill="hold" presetClass="entr" presetID="1">
                                  <p:stCondLst>
                                    <p:cond delay="0"/>
                                  </p:stCondLst>
                                  <p:childTnLst>
                                    <p:set>
                                      <p:cBhvr>
                                        <p:cTn id="523" dur="1" fill="hold">
                                          <p:stCondLst>
                                            <p:cond delay="0"/>
                                          </p:stCondLst>
                                        </p:cTn>
                                        <p:tgtEl>
                                          <p:spTgt spid="817">
                                            <p:txEl>
                                              <p:pRg st="10" end="10"/>
                                            </p:txEl>
                                          </p:spTgt>
                                        </p:tgtEl>
                                        <p:attrNameLst>
                                          <p:attrName>style.visibility</p:attrName>
                                        </p:attrNameLst>
                                      </p:cBhvr>
                                      <p:to>
                                        <p:strVal val="visible"/>
                                      </p:to>
                                    </p:set>
                                  </p:childTnLst>
                                </p:cTn>
                              </p:par>
                            </p:childTnLst>
                          </p:cTn>
                        </p:par>
                      </p:childTnLst>
                    </p:cTn>
                  </p:par>
                  <p:par>
                    <p:cTn id="524" fill="hold">
                      <p:stCondLst>
                        <p:cond delay="indefinite"/>
                      </p:stCondLst>
                      <p:childTnLst>
                        <p:par>
                          <p:cTn id="525" fill="hold">
                            <p:stCondLst>
                              <p:cond delay="0"/>
                            </p:stCondLst>
                            <p:childTnLst>
                              <p:par>
                                <p:cTn id="526" nodeType="clickEffect" fill="hold" presetClass="entr" presetID="1">
                                  <p:stCondLst>
                                    <p:cond delay="0"/>
                                  </p:stCondLst>
                                  <p:childTnLst>
                                    <p:set>
                                      <p:cBhvr>
                                        <p:cTn id="527" dur="1" fill="hold">
                                          <p:stCondLst>
                                            <p:cond delay="0"/>
                                          </p:stCondLst>
                                        </p:cTn>
                                        <p:tgtEl>
                                          <p:spTgt spid="817">
                                            <p:txEl>
                                              <p:pRg st="11" end="11"/>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Merging and Adjusting Policies</a:t>
            </a:r>
            <a:endParaRPr b="0" lang="en-GB" sz="2700" spc="-1" strike="noStrike">
              <a:solidFill>
                <a:srgbClr val="000000"/>
              </a:solidFill>
              <a:latin typeface="Century Gothic"/>
            </a:endParaRPr>
          </a:p>
        </p:txBody>
      </p:sp>
      <p:sp>
        <p:nvSpPr>
          <p:cNvPr id="819"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Safeguards against disgruntled employees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New employee contracts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Are existing Policies still relevant?</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Are we “dumbing down” their security?</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Existing employee contracts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Do they protect you?</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Do they meet new relationship?</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Identify key policies — yours vs theirs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Work with Legal Departments</a:t>
            </a:r>
            <a:endParaRPr b="0" lang="en-GB" sz="1600" spc="-1" strike="noStrike">
              <a:solidFill>
                <a:srgbClr val="404040"/>
              </a:solidFill>
              <a:latin typeface="Century Gothic"/>
            </a:endParaRPr>
          </a:p>
        </p:txBody>
      </p:sp>
    </p:spTree>
  </p:cSld>
  <p:timing>
    <p:tnLst>
      <p:par>
        <p:cTn id="528" dur="indefinite" restart="never" nodeType="tmRoot">
          <p:childTnLst>
            <p:seq>
              <p:cTn id="529" dur="indefinite" nodeType="mainSeq">
                <p:childTnLst>
                  <p:par>
                    <p:cTn id="530" fill="hold">
                      <p:stCondLst>
                        <p:cond delay="indefinite"/>
                      </p:stCondLst>
                      <p:childTnLst>
                        <p:par>
                          <p:cTn id="531" fill="hold">
                            <p:stCondLst>
                              <p:cond delay="0"/>
                            </p:stCondLst>
                            <p:childTnLst>
                              <p:par>
                                <p:cTn id="532" nodeType="clickEffect" fill="hold" presetClass="entr" presetID="1">
                                  <p:stCondLst>
                                    <p:cond delay="0"/>
                                  </p:stCondLst>
                                  <p:childTnLst>
                                    <p:set>
                                      <p:cBhvr>
                                        <p:cTn id="533" dur="1" fill="hold">
                                          <p:stCondLst>
                                            <p:cond delay="0"/>
                                          </p:stCondLst>
                                        </p:cTn>
                                        <p:tgtEl>
                                          <p:spTgt spid="819">
                                            <p:txEl>
                                              <p:pRg st="0" end="0"/>
                                            </p:txEl>
                                          </p:spTgt>
                                        </p:tgtEl>
                                        <p:attrNameLst>
                                          <p:attrName>style.visibility</p:attrName>
                                        </p:attrNameLst>
                                      </p:cBhvr>
                                      <p:to>
                                        <p:strVal val="visible"/>
                                      </p:to>
                                    </p:set>
                                  </p:childTnLst>
                                </p:cTn>
                              </p:par>
                            </p:childTnLst>
                          </p:cTn>
                        </p:par>
                      </p:childTnLst>
                    </p:cTn>
                  </p:par>
                  <p:par>
                    <p:cTn id="534" fill="hold">
                      <p:stCondLst>
                        <p:cond delay="indefinite"/>
                      </p:stCondLst>
                      <p:childTnLst>
                        <p:par>
                          <p:cTn id="535" fill="hold">
                            <p:stCondLst>
                              <p:cond delay="0"/>
                            </p:stCondLst>
                            <p:childTnLst>
                              <p:par>
                                <p:cTn id="536" nodeType="clickEffect" fill="hold" presetClass="entr" presetID="1">
                                  <p:stCondLst>
                                    <p:cond delay="0"/>
                                  </p:stCondLst>
                                  <p:childTnLst>
                                    <p:set>
                                      <p:cBhvr>
                                        <p:cTn id="537" dur="1" fill="hold">
                                          <p:stCondLst>
                                            <p:cond delay="0"/>
                                          </p:stCondLst>
                                        </p:cTn>
                                        <p:tgtEl>
                                          <p:spTgt spid="819">
                                            <p:txEl>
                                              <p:pRg st="1" end="1"/>
                                            </p:txEl>
                                          </p:spTgt>
                                        </p:tgtEl>
                                        <p:attrNameLst>
                                          <p:attrName>style.visibility</p:attrName>
                                        </p:attrNameLst>
                                      </p:cBhvr>
                                      <p:to>
                                        <p:strVal val="visible"/>
                                      </p:to>
                                    </p:set>
                                  </p:childTnLst>
                                </p:cTn>
                              </p:par>
                            </p:childTnLst>
                          </p:cTn>
                        </p:par>
                      </p:childTnLst>
                    </p:cTn>
                  </p:par>
                  <p:par>
                    <p:cTn id="538" fill="hold">
                      <p:stCondLst>
                        <p:cond delay="indefinite"/>
                      </p:stCondLst>
                      <p:childTnLst>
                        <p:par>
                          <p:cTn id="539" fill="hold">
                            <p:stCondLst>
                              <p:cond delay="0"/>
                            </p:stCondLst>
                            <p:childTnLst>
                              <p:par>
                                <p:cTn id="540" nodeType="clickEffect" fill="hold" presetClass="entr" presetID="1">
                                  <p:stCondLst>
                                    <p:cond delay="0"/>
                                  </p:stCondLst>
                                  <p:childTnLst>
                                    <p:set>
                                      <p:cBhvr>
                                        <p:cTn id="541" dur="1" fill="hold">
                                          <p:stCondLst>
                                            <p:cond delay="0"/>
                                          </p:stCondLst>
                                        </p:cTn>
                                        <p:tgtEl>
                                          <p:spTgt spid="819">
                                            <p:txEl>
                                              <p:pRg st="2" end="2"/>
                                            </p:txEl>
                                          </p:spTgt>
                                        </p:tgtEl>
                                        <p:attrNameLst>
                                          <p:attrName>style.visibility</p:attrName>
                                        </p:attrNameLst>
                                      </p:cBhvr>
                                      <p:to>
                                        <p:strVal val="visible"/>
                                      </p:to>
                                    </p:set>
                                  </p:childTnLst>
                                </p:cTn>
                              </p:par>
                            </p:childTnLst>
                          </p:cTn>
                        </p:par>
                      </p:childTnLst>
                    </p:cTn>
                  </p:par>
                  <p:par>
                    <p:cTn id="542" fill="hold">
                      <p:stCondLst>
                        <p:cond delay="indefinite"/>
                      </p:stCondLst>
                      <p:childTnLst>
                        <p:par>
                          <p:cTn id="543" fill="hold">
                            <p:stCondLst>
                              <p:cond delay="0"/>
                            </p:stCondLst>
                            <p:childTnLst>
                              <p:par>
                                <p:cTn id="544" nodeType="clickEffect" fill="hold" presetClass="entr" presetID="1">
                                  <p:stCondLst>
                                    <p:cond delay="0"/>
                                  </p:stCondLst>
                                  <p:childTnLst>
                                    <p:set>
                                      <p:cBhvr>
                                        <p:cTn id="545" dur="1" fill="hold">
                                          <p:stCondLst>
                                            <p:cond delay="0"/>
                                          </p:stCondLst>
                                        </p:cTn>
                                        <p:tgtEl>
                                          <p:spTgt spid="819">
                                            <p:txEl>
                                              <p:pRg st="3" end="3"/>
                                            </p:txEl>
                                          </p:spTgt>
                                        </p:tgtEl>
                                        <p:attrNameLst>
                                          <p:attrName>style.visibility</p:attrName>
                                        </p:attrNameLst>
                                      </p:cBhvr>
                                      <p:to>
                                        <p:strVal val="visible"/>
                                      </p:to>
                                    </p:set>
                                  </p:childTnLst>
                                </p:cTn>
                              </p:par>
                            </p:childTnLst>
                          </p:cTn>
                        </p:par>
                      </p:childTnLst>
                    </p:cTn>
                  </p:par>
                  <p:par>
                    <p:cTn id="546" fill="hold">
                      <p:stCondLst>
                        <p:cond delay="indefinite"/>
                      </p:stCondLst>
                      <p:childTnLst>
                        <p:par>
                          <p:cTn id="547" fill="hold">
                            <p:stCondLst>
                              <p:cond delay="0"/>
                            </p:stCondLst>
                            <p:childTnLst>
                              <p:par>
                                <p:cTn id="548" nodeType="clickEffect" fill="hold" presetClass="entr" presetID="1">
                                  <p:stCondLst>
                                    <p:cond delay="0"/>
                                  </p:stCondLst>
                                  <p:childTnLst>
                                    <p:set>
                                      <p:cBhvr>
                                        <p:cTn id="549" dur="1" fill="hold">
                                          <p:stCondLst>
                                            <p:cond delay="0"/>
                                          </p:stCondLst>
                                        </p:cTn>
                                        <p:tgtEl>
                                          <p:spTgt spid="819">
                                            <p:txEl>
                                              <p:pRg st="4" end="4"/>
                                            </p:txEl>
                                          </p:spTgt>
                                        </p:tgtEl>
                                        <p:attrNameLst>
                                          <p:attrName>style.visibility</p:attrName>
                                        </p:attrNameLst>
                                      </p:cBhvr>
                                      <p:to>
                                        <p:strVal val="visible"/>
                                      </p:to>
                                    </p:set>
                                  </p:childTnLst>
                                </p:cTn>
                              </p:par>
                            </p:childTnLst>
                          </p:cTn>
                        </p:par>
                      </p:childTnLst>
                    </p:cTn>
                  </p:par>
                  <p:par>
                    <p:cTn id="550" fill="hold">
                      <p:stCondLst>
                        <p:cond delay="indefinite"/>
                      </p:stCondLst>
                      <p:childTnLst>
                        <p:par>
                          <p:cTn id="551" fill="hold">
                            <p:stCondLst>
                              <p:cond delay="0"/>
                            </p:stCondLst>
                            <p:childTnLst>
                              <p:par>
                                <p:cTn id="552" nodeType="clickEffect" fill="hold" presetClass="entr" presetID="1">
                                  <p:stCondLst>
                                    <p:cond delay="0"/>
                                  </p:stCondLst>
                                  <p:childTnLst>
                                    <p:set>
                                      <p:cBhvr>
                                        <p:cTn id="553" dur="1" fill="hold">
                                          <p:stCondLst>
                                            <p:cond delay="0"/>
                                          </p:stCondLst>
                                        </p:cTn>
                                        <p:tgtEl>
                                          <p:spTgt spid="819">
                                            <p:txEl>
                                              <p:pRg st="5" end="5"/>
                                            </p:txEl>
                                          </p:spTgt>
                                        </p:tgtEl>
                                        <p:attrNameLst>
                                          <p:attrName>style.visibility</p:attrName>
                                        </p:attrNameLst>
                                      </p:cBhvr>
                                      <p:to>
                                        <p:strVal val="visible"/>
                                      </p:to>
                                    </p:set>
                                  </p:childTnLst>
                                </p:cTn>
                              </p:par>
                            </p:childTnLst>
                          </p:cTn>
                        </p:par>
                      </p:childTnLst>
                    </p:cTn>
                  </p:par>
                  <p:par>
                    <p:cTn id="554" fill="hold">
                      <p:stCondLst>
                        <p:cond delay="indefinite"/>
                      </p:stCondLst>
                      <p:childTnLst>
                        <p:par>
                          <p:cTn id="555" fill="hold">
                            <p:stCondLst>
                              <p:cond delay="0"/>
                            </p:stCondLst>
                            <p:childTnLst>
                              <p:par>
                                <p:cTn id="556" nodeType="clickEffect" fill="hold" presetClass="entr" presetID="1">
                                  <p:stCondLst>
                                    <p:cond delay="0"/>
                                  </p:stCondLst>
                                  <p:childTnLst>
                                    <p:set>
                                      <p:cBhvr>
                                        <p:cTn id="557" dur="1" fill="hold">
                                          <p:stCondLst>
                                            <p:cond delay="0"/>
                                          </p:stCondLst>
                                        </p:cTn>
                                        <p:tgtEl>
                                          <p:spTgt spid="819">
                                            <p:txEl>
                                              <p:pRg st="6" end="6"/>
                                            </p:txEl>
                                          </p:spTgt>
                                        </p:tgtEl>
                                        <p:attrNameLst>
                                          <p:attrName>style.visibility</p:attrName>
                                        </p:attrNameLst>
                                      </p:cBhvr>
                                      <p:to>
                                        <p:strVal val="visible"/>
                                      </p:to>
                                    </p:set>
                                  </p:childTnLst>
                                </p:cTn>
                              </p:par>
                            </p:childTnLst>
                          </p:cTn>
                        </p:par>
                      </p:childTnLst>
                    </p:cTn>
                  </p:par>
                  <p:par>
                    <p:cTn id="558" fill="hold">
                      <p:stCondLst>
                        <p:cond delay="indefinite"/>
                      </p:stCondLst>
                      <p:childTnLst>
                        <p:par>
                          <p:cTn id="559" fill="hold">
                            <p:stCondLst>
                              <p:cond delay="0"/>
                            </p:stCondLst>
                            <p:childTnLst>
                              <p:par>
                                <p:cTn id="560" nodeType="clickEffect" fill="hold" presetClass="entr" presetID="1">
                                  <p:stCondLst>
                                    <p:cond delay="0"/>
                                  </p:stCondLst>
                                  <p:childTnLst>
                                    <p:set>
                                      <p:cBhvr>
                                        <p:cTn id="561" dur="1" fill="hold">
                                          <p:stCondLst>
                                            <p:cond delay="0"/>
                                          </p:stCondLst>
                                        </p:cTn>
                                        <p:tgtEl>
                                          <p:spTgt spid="819">
                                            <p:txEl>
                                              <p:pRg st="7" end="7"/>
                                            </p:txEl>
                                          </p:spTgt>
                                        </p:tgtEl>
                                        <p:attrNameLst>
                                          <p:attrName>style.visibility</p:attrName>
                                        </p:attrNameLst>
                                      </p:cBhvr>
                                      <p:to>
                                        <p:strVal val="visible"/>
                                      </p:to>
                                    </p:set>
                                  </p:childTnLst>
                                </p:cTn>
                              </p:par>
                            </p:childTnLst>
                          </p:cTn>
                        </p:par>
                      </p:childTnLst>
                    </p:cTn>
                  </p:par>
                  <p:par>
                    <p:cTn id="562" fill="hold">
                      <p:stCondLst>
                        <p:cond delay="indefinite"/>
                      </p:stCondLst>
                      <p:childTnLst>
                        <p:par>
                          <p:cTn id="563" fill="hold">
                            <p:stCondLst>
                              <p:cond delay="0"/>
                            </p:stCondLst>
                            <p:childTnLst>
                              <p:par>
                                <p:cTn id="564" nodeType="clickEffect" fill="hold" presetClass="entr" presetID="1">
                                  <p:stCondLst>
                                    <p:cond delay="0"/>
                                  </p:stCondLst>
                                  <p:childTnLst>
                                    <p:set>
                                      <p:cBhvr>
                                        <p:cTn id="565" dur="1" fill="hold">
                                          <p:stCondLst>
                                            <p:cond delay="0"/>
                                          </p:stCondLst>
                                        </p:cTn>
                                        <p:tgtEl>
                                          <p:spTgt spid="819">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The Security Manager</a:t>
            </a:r>
            <a:endParaRPr b="0" lang="en-GB" sz="4050" spc="-1" strike="noStrike">
              <a:solidFill>
                <a:srgbClr val="000000"/>
              </a:solidFill>
              <a:latin typeface="Century Gothic"/>
            </a:endParaRPr>
          </a:p>
        </p:txBody>
      </p:sp>
    </p:spTree>
  </p:cSld>
  <p:timing>
    <p:tnLst>
      <p:par>
        <p:cTn id="566" dur="indefinite" restart="never" nodeType="tmRoot">
          <p:childTnLst>
            <p:seq>
              <p:cTn id="567" dur="indefinite" nodeType="mainSeq"/>
              <p:prevCondLst>
                <p:cond delay="0" evt="onPrev">
                  <p:tgtEl>
                    <p:sldTgt/>
                  </p:tgtEl>
                </p:cond>
              </p:prevCondLst>
              <p:nextCondLst>
                <p:cond delay="0" evt="onNext">
                  <p:tgtEl>
                    <p:sldTgt/>
                  </p:tgtEl>
                </p:cond>
              </p:nextCondLst>
            </p:seq>
          </p:childTnLst>
        </p:cTn>
      </p:par>
    </p:tnLst>
  </p:timing>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Role of a Security Manager (1/2)</a:t>
            </a:r>
            <a:endParaRPr b="0" lang="en-GB" sz="2700" spc="-1" strike="noStrike">
              <a:solidFill>
                <a:srgbClr val="000000"/>
              </a:solidFill>
              <a:latin typeface="Century Gothic"/>
            </a:endParaRPr>
          </a:p>
        </p:txBody>
      </p:sp>
      <p:sp>
        <p:nvSpPr>
          <p:cNvPr id="822" name="TextShape 2"/>
          <p:cNvSpPr txBox="1"/>
          <p:nvPr/>
        </p:nvSpPr>
        <p:spPr>
          <a:xfrm>
            <a:off x="457200" y="1063080"/>
            <a:ext cx="8229240" cy="353088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Protecting the effort itself</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Confidentiality of the total effort</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Confidentiality of the team’s work</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Evaluating the security condition of the target company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Impact on the deal’s value</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Asking the right questions</a:t>
            </a:r>
            <a:endParaRPr b="0" lang="en-GB" sz="1600" spc="-1" strike="noStrike">
              <a:solidFill>
                <a:srgbClr val="404040"/>
              </a:solidFill>
              <a:latin typeface="Century Gothic"/>
            </a:endParaRPr>
          </a:p>
        </p:txBody>
      </p:sp>
    </p:spTree>
  </p:cSld>
  <p:timing>
    <p:tnLst>
      <p:par>
        <p:cTn id="568" dur="indefinite" restart="never" nodeType="tmRoot">
          <p:childTnLst>
            <p:seq>
              <p:cTn id="569" dur="indefinite" nodeType="mainSeq">
                <p:childTnLst>
                  <p:par>
                    <p:cTn id="570" fill="hold">
                      <p:stCondLst>
                        <p:cond delay="indefinite"/>
                      </p:stCondLst>
                      <p:childTnLst>
                        <p:par>
                          <p:cTn id="571" fill="hold">
                            <p:stCondLst>
                              <p:cond delay="0"/>
                            </p:stCondLst>
                            <p:childTnLst>
                              <p:par>
                                <p:cTn id="572" nodeType="clickEffect" fill="hold" presetClass="entr" presetID="1">
                                  <p:stCondLst>
                                    <p:cond delay="0"/>
                                  </p:stCondLst>
                                  <p:childTnLst>
                                    <p:set>
                                      <p:cBhvr>
                                        <p:cTn id="573" dur="1" fill="hold">
                                          <p:stCondLst>
                                            <p:cond delay="0"/>
                                          </p:stCondLst>
                                        </p:cTn>
                                        <p:tgtEl>
                                          <p:spTgt spid="822">
                                            <p:txEl>
                                              <p:pRg st="0" end="0"/>
                                            </p:txEl>
                                          </p:spTgt>
                                        </p:tgtEl>
                                        <p:attrNameLst>
                                          <p:attrName>style.visibility</p:attrName>
                                        </p:attrNameLst>
                                      </p:cBhvr>
                                      <p:to>
                                        <p:strVal val="visible"/>
                                      </p:to>
                                    </p:set>
                                  </p:childTnLst>
                                </p:cTn>
                              </p:par>
                            </p:childTnLst>
                          </p:cTn>
                        </p:par>
                      </p:childTnLst>
                    </p:cTn>
                  </p:par>
                  <p:par>
                    <p:cTn id="574" fill="hold">
                      <p:stCondLst>
                        <p:cond delay="indefinite"/>
                      </p:stCondLst>
                      <p:childTnLst>
                        <p:par>
                          <p:cTn id="575" fill="hold">
                            <p:stCondLst>
                              <p:cond delay="0"/>
                            </p:stCondLst>
                            <p:childTnLst>
                              <p:par>
                                <p:cTn id="576" nodeType="clickEffect" fill="hold" presetClass="entr" presetID="1">
                                  <p:stCondLst>
                                    <p:cond delay="0"/>
                                  </p:stCondLst>
                                  <p:childTnLst>
                                    <p:set>
                                      <p:cBhvr>
                                        <p:cTn id="577" dur="1" fill="hold">
                                          <p:stCondLst>
                                            <p:cond delay="0"/>
                                          </p:stCondLst>
                                        </p:cTn>
                                        <p:tgtEl>
                                          <p:spTgt spid="822">
                                            <p:txEl>
                                              <p:pRg st="1" end="1"/>
                                            </p:txEl>
                                          </p:spTgt>
                                        </p:tgtEl>
                                        <p:attrNameLst>
                                          <p:attrName>style.visibility</p:attrName>
                                        </p:attrNameLst>
                                      </p:cBhvr>
                                      <p:to>
                                        <p:strVal val="visible"/>
                                      </p:to>
                                    </p:set>
                                  </p:childTnLst>
                                </p:cTn>
                              </p:par>
                            </p:childTnLst>
                          </p:cTn>
                        </p:par>
                      </p:childTnLst>
                    </p:cTn>
                  </p:par>
                  <p:par>
                    <p:cTn id="578" fill="hold">
                      <p:stCondLst>
                        <p:cond delay="indefinite"/>
                      </p:stCondLst>
                      <p:childTnLst>
                        <p:par>
                          <p:cTn id="579" fill="hold">
                            <p:stCondLst>
                              <p:cond delay="0"/>
                            </p:stCondLst>
                            <p:childTnLst>
                              <p:par>
                                <p:cTn id="580" nodeType="clickEffect" fill="hold" presetClass="entr" presetID="1">
                                  <p:stCondLst>
                                    <p:cond delay="0"/>
                                  </p:stCondLst>
                                  <p:childTnLst>
                                    <p:set>
                                      <p:cBhvr>
                                        <p:cTn id="581" dur="1" fill="hold">
                                          <p:stCondLst>
                                            <p:cond delay="0"/>
                                          </p:stCondLst>
                                        </p:cTn>
                                        <p:tgtEl>
                                          <p:spTgt spid="822">
                                            <p:txEl>
                                              <p:pRg st="2" end="2"/>
                                            </p:txEl>
                                          </p:spTgt>
                                        </p:tgtEl>
                                        <p:attrNameLst>
                                          <p:attrName>style.visibility</p:attrName>
                                        </p:attrNameLst>
                                      </p:cBhvr>
                                      <p:to>
                                        <p:strVal val="visible"/>
                                      </p:to>
                                    </p:set>
                                  </p:childTnLst>
                                </p:cTn>
                              </p:par>
                            </p:childTnLst>
                          </p:cTn>
                        </p:par>
                      </p:childTnLst>
                    </p:cTn>
                  </p:par>
                  <p:par>
                    <p:cTn id="582" fill="hold">
                      <p:stCondLst>
                        <p:cond delay="indefinite"/>
                      </p:stCondLst>
                      <p:childTnLst>
                        <p:par>
                          <p:cTn id="583" fill="hold">
                            <p:stCondLst>
                              <p:cond delay="0"/>
                            </p:stCondLst>
                            <p:childTnLst>
                              <p:par>
                                <p:cTn id="584" nodeType="clickEffect" fill="hold" presetClass="entr" presetID="1">
                                  <p:stCondLst>
                                    <p:cond delay="0"/>
                                  </p:stCondLst>
                                  <p:childTnLst>
                                    <p:set>
                                      <p:cBhvr>
                                        <p:cTn id="585" dur="1" fill="hold">
                                          <p:stCondLst>
                                            <p:cond delay="0"/>
                                          </p:stCondLst>
                                        </p:cTn>
                                        <p:tgtEl>
                                          <p:spTgt spid="822">
                                            <p:txEl>
                                              <p:pRg st="3" end="3"/>
                                            </p:txEl>
                                          </p:spTgt>
                                        </p:tgtEl>
                                        <p:attrNameLst>
                                          <p:attrName>style.visibility</p:attrName>
                                        </p:attrNameLst>
                                      </p:cBhvr>
                                      <p:to>
                                        <p:strVal val="visible"/>
                                      </p:to>
                                    </p:set>
                                  </p:childTnLst>
                                </p:cTn>
                              </p:par>
                            </p:childTnLst>
                          </p:cTn>
                        </p:par>
                      </p:childTnLst>
                    </p:cTn>
                  </p:par>
                  <p:par>
                    <p:cTn id="586" fill="hold">
                      <p:stCondLst>
                        <p:cond delay="indefinite"/>
                      </p:stCondLst>
                      <p:childTnLst>
                        <p:par>
                          <p:cTn id="587" fill="hold">
                            <p:stCondLst>
                              <p:cond delay="0"/>
                            </p:stCondLst>
                            <p:childTnLst>
                              <p:par>
                                <p:cTn id="588" nodeType="clickEffect" fill="hold" presetClass="entr" presetID="1">
                                  <p:stCondLst>
                                    <p:cond delay="0"/>
                                  </p:stCondLst>
                                  <p:childTnLst>
                                    <p:set>
                                      <p:cBhvr>
                                        <p:cTn id="589" dur="1" fill="hold">
                                          <p:stCondLst>
                                            <p:cond delay="0"/>
                                          </p:stCondLst>
                                        </p:cTn>
                                        <p:tgtEl>
                                          <p:spTgt spid="822">
                                            <p:txEl>
                                              <p:pRg st="4" end="4"/>
                                            </p:txEl>
                                          </p:spTgt>
                                        </p:tgtEl>
                                        <p:attrNameLst>
                                          <p:attrName>style.visibility</p:attrName>
                                        </p:attrNameLst>
                                      </p:cBhvr>
                                      <p:to>
                                        <p:strVal val="visible"/>
                                      </p:to>
                                    </p:set>
                                  </p:childTnLst>
                                </p:cTn>
                              </p:par>
                            </p:childTnLst>
                          </p:cTn>
                        </p:par>
                      </p:childTnLst>
                    </p:cTn>
                  </p:par>
                  <p:par>
                    <p:cTn id="590" fill="hold">
                      <p:stCondLst>
                        <p:cond delay="indefinite"/>
                      </p:stCondLst>
                      <p:childTnLst>
                        <p:par>
                          <p:cTn id="591" fill="hold">
                            <p:stCondLst>
                              <p:cond delay="0"/>
                            </p:stCondLst>
                            <p:childTnLst>
                              <p:par>
                                <p:cTn id="592" nodeType="clickEffect" fill="hold" presetClass="entr" presetID="1">
                                  <p:stCondLst>
                                    <p:cond delay="0"/>
                                  </p:stCondLst>
                                  <p:childTnLst>
                                    <p:set>
                                      <p:cBhvr>
                                        <p:cTn id="593" dur="1" fill="hold">
                                          <p:stCondLst>
                                            <p:cond delay="0"/>
                                          </p:stCondLst>
                                        </p:cTn>
                                        <p:tgtEl>
                                          <p:spTgt spid="822">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Role of a Security Manager (2/2)</a:t>
            </a:r>
            <a:endParaRPr b="0" lang="en-GB" sz="2700" spc="-1" strike="noStrike">
              <a:solidFill>
                <a:srgbClr val="000000"/>
              </a:solidFill>
              <a:latin typeface="Century Gothic"/>
            </a:endParaRPr>
          </a:p>
        </p:txBody>
      </p:sp>
      <p:sp>
        <p:nvSpPr>
          <p:cNvPr id="824" name="TextShape 2"/>
          <p:cNvSpPr txBox="1"/>
          <p:nvPr/>
        </p:nvSpPr>
        <p:spPr>
          <a:xfrm>
            <a:off x="457200" y="1063080"/>
            <a:ext cx="8229240" cy="353088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Providing subject matter expertise</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Identify Security Requirements for the New Company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Controlling Rumours </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Managing Global/International Aspects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t>
            </a:r>
            <a:r>
              <a:rPr b="0" lang="en-GB" sz="1600" spc="-1" strike="noStrike">
                <a:solidFill>
                  <a:srgbClr val="404040"/>
                </a:solidFill>
                <a:latin typeface="Century Gothic"/>
              </a:rPr>
              <a:t>Team Consultant”</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Low Hanging Fruits</a:t>
            </a:r>
            <a:endParaRPr b="0" lang="en-GB" sz="1600" spc="-1" strike="noStrike">
              <a:solidFill>
                <a:srgbClr val="404040"/>
              </a:solidFill>
              <a:latin typeface="Century Gothic"/>
            </a:endParaRPr>
          </a:p>
        </p:txBody>
      </p:sp>
    </p:spTree>
  </p:cSld>
  <p:timing>
    <p:tnLst>
      <p:par>
        <p:cTn id="594" dur="indefinite" restart="never" nodeType="tmRoot">
          <p:childTnLst>
            <p:seq>
              <p:cTn id="595" dur="indefinite" nodeType="mainSeq">
                <p:childTnLst>
                  <p:par>
                    <p:cTn id="596" fill="hold">
                      <p:stCondLst>
                        <p:cond delay="indefinite"/>
                      </p:stCondLst>
                      <p:childTnLst>
                        <p:par>
                          <p:cTn id="597" fill="hold">
                            <p:stCondLst>
                              <p:cond delay="0"/>
                            </p:stCondLst>
                            <p:childTnLst>
                              <p:par>
                                <p:cTn id="598" nodeType="clickEffect" fill="hold" presetClass="entr" presetID="1">
                                  <p:stCondLst>
                                    <p:cond delay="0"/>
                                  </p:stCondLst>
                                  <p:childTnLst>
                                    <p:set>
                                      <p:cBhvr>
                                        <p:cTn id="599" dur="1" fill="hold">
                                          <p:stCondLst>
                                            <p:cond delay="0"/>
                                          </p:stCondLst>
                                        </p:cTn>
                                        <p:tgtEl>
                                          <p:spTgt spid="824">
                                            <p:txEl>
                                              <p:pRg st="0" end="0"/>
                                            </p:txEl>
                                          </p:spTgt>
                                        </p:tgtEl>
                                        <p:attrNameLst>
                                          <p:attrName>style.visibility</p:attrName>
                                        </p:attrNameLst>
                                      </p:cBhvr>
                                      <p:to>
                                        <p:strVal val="visible"/>
                                      </p:to>
                                    </p:set>
                                  </p:childTnLst>
                                </p:cTn>
                              </p:par>
                            </p:childTnLst>
                          </p:cTn>
                        </p:par>
                      </p:childTnLst>
                    </p:cTn>
                  </p:par>
                  <p:par>
                    <p:cTn id="600" fill="hold">
                      <p:stCondLst>
                        <p:cond delay="indefinite"/>
                      </p:stCondLst>
                      <p:childTnLst>
                        <p:par>
                          <p:cTn id="601" fill="hold">
                            <p:stCondLst>
                              <p:cond delay="0"/>
                            </p:stCondLst>
                            <p:childTnLst>
                              <p:par>
                                <p:cTn id="602" nodeType="clickEffect" fill="hold" presetClass="entr" presetID="1">
                                  <p:stCondLst>
                                    <p:cond delay="0"/>
                                  </p:stCondLst>
                                  <p:childTnLst>
                                    <p:set>
                                      <p:cBhvr>
                                        <p:cTn id="603" dur="1" fill="hold">
                                          <p:stCondLst>
                                            <p:cond delay="0"/>
                                          </p:stCondLst>
                                        </p:cTn>
                                        <p:tgtEl>
                                          <p:spTgt spid="824">
                                            <p:txEl>
                                              <p:pRg st="1" end="1"/>
                                            </p:txEl>
                                          </p:spTgt>
                                        </p:tgtEl>
                                        <p:attrNameLst>
                                          <p:attrName>style.visibility</p:attrName>
                                        </p:attrNameLst>
                                      </p:cBhvr>
                                      <p:to>
                                        <p:strVal val="visible"/>
                                      </p:to>
                                    </p:set>
                                  </p:childTnLst>
                                </p:cTn>
                              </p:par>
                            </p:childTnLst>
                          </p:cTn>
                        </p:par>
                      </p:childTnLst>
                    </p:cTn>
                  </p:par>
                  <p:par>
                    <p:cTn id="604" fill="hold">
                      <p:stCondLst>
                        <p:cond delay="indefinite"/>
                      </p:stCondLst>
                      <p:childTnLst>
                        <p:par>
                          <p:cTn id="605" fill="hold">
                            <p:stCondLst>
                              <p:cond delay="0"/>
                            </p:stCondLst>
                            <p:childTnLst>
                              <p:par>
                                <p:cTn id="606" nodeType="clickEffect" fill="hold" presetClass="entr" presetID="1">
                                  <p:stCondLst>
                                    <p:cond delay="0"/>
                                  </p:stCondLst>
                                  <p:childTnLst>
                                    <p:set>
                                      <p:cBhvr>
                                        <p:cTn id="607" dur="1" fill="hold">
                                          <p:stCondLst>
                                            <p:cond delay="0"/>
                                          </p:stCondLst>
                                        </p:cTn>
                                        <p:tgtEl>
                                          <p:spTgt spid="824">
                                            <p:txEl>
                                              <p:pRg st="2" end="2"/>
                                            </p:txEl>
                                          </p:spTgt>
                                        </p:tgtEl>
                                        <p:attrNameLst>
                                          <p:attrName>style.visibility</p:attrName>
                                        </p:attrNameLst>
                                      </p:cBhvr>
                                      <p:to>
                                        <p:strVal val="visible"/>
                                      </p:to>
                                    </p:set>
                                  </p:childTnLst>
                                </p:cTn>
                              </p:par>
                            </p:childTnLst>
                          </p:cTn>
                        </p:par>
                      </p:childTnLst>
                    </p:cTn>
                  </p:par>
                  <p:par>
                    <p:cTn id="608" fill="hold">
                      <p:stCondLst>
                        <p:cond delay="indefinite"/>
                      </p:stCondLst>
                      <p:childTnLst>
                        <p:par>
                          <p:cTn id="609" fill="hold">
                            <p:stCondLst>
                              <p:cond delay="0"/>
                            </p:stCondLst>
                            <p:childTnLst>
                              <p:par>
                                <p:cTn id="610" nodeType="clickEffect" fill="hold" presetClass="entr" presetID="1">
                                  <p:stCondLst>
                                    <p:cond delay="0"/>
                                  </p:stCondLst>
                                  <p:childTnLst>
                                    <p:set>
                                      <p:cBhvr>
                                        <p:cTn id="611" dur="1" fill="hold">
                                          <p:stCondLst>
                                            <p:cond delay="0"/>
                                          </p:stCondLst>
                                        </p:cTn>
                                        <p:tgtEl>
                                          <p:spTgt spid="824">
                                            <p:txEl>
                                              <p:pRg st="3" end="3"/>
                                            </p:txEl>
                                          </p:spTgt>
                                        </p:tgtEl>
                                        <p:attrNameLst>
                                          <p:attrName>style.visibility</p:attrName>
                                        </p:attrNameLst>
                                      </p:cBhvr>
                                      <p:to>
                                        <p:strVal val="visible"/>
                                      </p:to>
                                    </p:set>
                                  </p:childTnLst>
                                </p:cTn>
                              </p:par>
                            </p:childTnLst>
                          </p:cTn>
                        </p:par>
                      </p:childTnLst>
                    </p:cTn>
                  </p:par>
                  <p:par>
                    <p:cTn id="612" fill="hold">
                      <p:stCondLst>
                        <p:cond delay="indefinite"/>
                      </p:stCondLst>
                      <p:childTnLst>
                        <p:par>
                          <p:cTn id="613" fill="hold">
                            <p:stCondLst>
                              <p:cond delay="0"/>
                            </p:stCondLst>
                            <p:childTnLst>
                              <p:par>
                                <p:cTn id="614" nodeType="clickEffect" fill="hold" presetClass="entr" presetID="1">
                                  <p:stCondLst>
                                    <p:cond delay="0"/>
                                  </p:stCondLst>
                                  <p:childTnLst>
                                    <p:set>
                                      <p:cBhvr>
                                        <p:cTn id="615" dur="1" fill="hold">
                                          <p:stCondLst>
                                            <p:cond delay="0"/>
                                          </p:stCondLst>
                                        </p:cTn>
                                        <p:tgtEl>
                                          <p:spTgt spid="824">
                                            <p:txEl>
                                              <p:pRg st="4" end="4"/>
                                            </p:txEl>
                                          </p:spTgt>
                                        </p:tgtEl>
                                        <p:attrNameLst>
                                          <p:attrName>style.visibility</p:attrName>
                                        </p:attrNameLst>
                                      </p:cBhvr>
                                      <p:to>
                                        <p:strVal val="visible"/>
                                      </p:to>
                                    </p:set>
                                  </p:childTnLst>
                                </p:cTn>
                              </p:par>
                            </p:childTnLst>
                          </p:cTn>
                        </p:par>
                      </p:childTnLst>
                    </p:cTn>
                  </p:par>
                  <p:par>
                    <p:cTn id="616" fill="hold">
                      <p:stCondLst>
                        <p:cond delay="indefinite"/>
                      </p:stCondLst>
                      <p:childTnLst>
                        <p:par>
                          <p:cTn id="617" fill="hold">
                            <p:stCondLst>
                              <p:cond delay="0"/>
                            </p:stCondLst>
                            <p:childTnLst>
                              <p:par>
                                <p:cTn id="618" nodeType="clickEffect" fill="hold" presetClass="entr" presetID="1">
                                  <p:stCondLst>
                                    <p:cond delay="0"/>
                                  </p:stCondLst>
                                  <p:childTnLst>
                                    <p:set>
                                      <p:cBhvr>
                                        <p:cTn id="619" dur="1" fill="hold">
                                          <p:stCondLst>
                                            <p:cond delay="0"/>
                                          </p:stCondLst>
                                        </p:cTn>
                                        <p:tgtEl>
                                          <p:spTgt spid="824">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Importance of Confidentiality</a:t>
            </a:r>
            <a:endParaRPr b="0" lang="en-GB" sz="2700" spc="-1" strike="noStrike">
              <a:solidFill>
                <a:srgbClr val="000000"/>
              </a:solidFill>
              <a:latin typeface="Century Gothic"/>
            </a:endParaRPr>
          </a:p>
        </p:txBody>
      </p:sp>
      <p:sp>
        <p:nvSpPr>
          <p:cNvPr id="826"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Premature Disclosure of Intent</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Loss of key employees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Bidding wars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SEC Liability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Loss of Initiative</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Loss of Goodwill</a:t>
            </a:r>
            <a:endParaRPr b="0" lang="en-GB" sz="16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Target Company</a:t>
            </a:r>
            <a:endParaRPr b="0" lang="en-GB" sz="12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3rd Parties relationships</a:t>
            </a:r>
            <a:endParaRPr b="0" lang="en-GB" sz="1200" spc="-1" strike="noStrike">
              <a:solidFill>
                <a:srgbClr val="404040"/>
              </a:solidFill>
              <a:latin typeface="Century Gothic"/>
            </a:endParaRPr>
          </a:p>
          <a:p>
            <a:pPr lvl="2" marL="857160" indent="-171000">
              <a:lnSpc>
                <a:spcPct val="100000"/>
              </a:lnSpc>
              <a:spcBef>
                <a:spcPts val="751"/>
              </a:spcBef>
              <a:buClr>
                <a:srgbClr val="a53010"/>
              </a:buClr>
              <a:buFont typeface="Wingdings 3" charset="2"/>
              <a:buChar char=""/>
            </a:pPr>
            <a:r>
              <a:rPr b="0" lang="en-GB" sz="1200" spc="-1" strike="noStrike">
                <a:solidFill>
                  <a:srgbClr val="404040"/>
                </a:solidFill>
                <a:latin typeface="Century Gothic"/>
              </a:rPr>
              <a:t>Customer relationships</a:t>
            </a:r>
            <a:endParaRPr b="0" lang="en-GB" sz="1200" spc="-1" strike="noStrike">
              <a:solidFill>
                <a:srgbClr val="404040"/>
              </a:solidFill>
              <a:latin typeface="Century Gothic"/>
            </a:endParaRPr>
          </a:p>
        </p:txBody>
      </p:sp>
    </p:spTree>
  </p:cSld>
  <p:timing>
    <p:tnLst>
      <p:par>
        <p:cTn id="620" dur="indefinite" restart="never" nodeType="tmRoot">
          <p:childTnLst>
            <p:seq>
              <p:cTn id="621" dur="indefinite" nodeType="mainSeq">
                <p:childTnLst>
                  <p:par>
                    <p:cTn id="622" fill="hold">
                      <p:stCondLst>
                        <p:cond delay="indefinite"/>
                      </p:stCondLst>
                      <p:childTnLst>
                        <p:par>
                          <p:cTn id="623" fill="hold">
                            <p:stCondLst>
                              <p:cond delay="0"/>
                            </p:stCondLst>
                            <p:childTnLst>
                              <p:par>
                                <p:cTn id="624" nodeType="clickEffect" fill="hold" presetClass="entr" presetID="1">
                                  <p:stCondLst>
                                    <p:cond delay="0"/>
                                  </p:stCondLst>
                                  <p:childTnLst>
                                    <p:set>
                                      <p:cBhvr>
                                        <p:cTn id="625" dur="1" fill="hold">
                                          <p:stCondLst>
                                            <p:cond delay="0"/>
                                          </p:stCondLst>
                                        </p:cTn>
                                        <p:tgtEl>
                                          <p:spTgt spid="826">
                                            <p:txEl>
                                              <p:pRg st="0" end="0"/>
                                            </p:txEl>
                                          </p:spTgt>
                                        </p:tgtEl>
                                        <p:attrNameLst>
                                          <p:attrName>style.visibility</p:attrName>
                                        </p:attrNameLst>
                                      </p:cBhvr>
                                      <p:to>
                                        <p:strVal val="visible"/>
                                      </p:to>
                                    </p:set>
                                  </p:childTnLst>
                                </p:cTn>
                              </p:par>
                            </p:childTnLst>
                          </p:cTn>
                        </p:par>
                      </p:childTnLst>
                    </p:cTn>
                  </p:par>
                  <p:par>
                    <p:cTn id="626" fill="hold">
                      <p:stCondLst>
                        <p:cond delay="indefinite"/>
                      </p:stCondLst>
                      <p:childTnLst>
                        <p:par>
                          <p:cTn id="627" fill="hold">
                            <p:stCondLst>
                              <p:cond delay="0"/>
                            </p:stCondLst>
                            <p:childTnLst>
                              <p:par>
                                <p:cTn id="628" nodeType="clickEffect" fill="hold" presetClass="entr" presetID="1">
                                  <p:stCondLst>
                                    <p:cond delay="0"/>
                                  </p:stCondLst>
                                  <p:childTnLst>
                                    <p:set>
                                      <p:cBhvr>
                                        <p:cTn id="629" dur="1" fill="hold">
                                          <p:stCondLst>
                                            <p:cond delay="0"/>
                                          </p:stCondLst>
                                        </p:cTn>
                                        <p:tgtEl>
                                          <p:spTgt spid="826">
                                            <p:txEl>
                                              <p:pRg st="1" end="1"/>
                                            </p:txEl>
                                          </p:spTgt>
                                        </p:tgtEl>
                                        <p:attrNameLst>
                                          <p:attrName>style.visibility</p:attrName>
                                        </p:attrNameLst>
                                      </p:cBhvr>
                                      <p:to>
                                        <p:strVal val="visible"/>
                                      </p:to>
                                    </p:set>
                                  </p:childTnLst>
                                </p:cTn>
                              </p:par>
                            </p:childTnLst>
                          </p:cTn>
                        </p:par>
                      </p:childTnLst>
                    </p:cTn>
                  </p:par>
                  <p:par>
                    <p:cTn id="630" fill="hold">
                      <p:stCondLst>
                        <p:cond delay="indefinite"/>
                      </p:stCondLst>
                      <p:childTnLst>
                        <p:par>
                          <p:cTn id="631" fill="hold">
                            <p:stCondLst>
                              <p:cond delay="0"/>
                            </p:stCondLst>
                            <p:childTnLst>
                              <p:par>
                                <p:cTn id="632" nodeType="clickEffect" fill="hold" presetClass="entr" presetID="1">
                                  <p:stCondLst>
                                    <p:cond delay="0"/>
                                  </p:stCondLst>
                                  <p:childTnLst>
                                    <p:set>
                                      <p:cBhvr>
                                        <p:cTn id="633" dur="1" fill="hold">
                                          <p:stCondLst>
                                            <p:cond delay="0"/>
                                          </p:stCondLst>
                                        </p:cTn>
                                        <p:tgtEl>
                                          <p:spTgt spid="826">
                                            <p:txEl>
                                              <p:pRg st="2" end="2"/>
                                            </p:txEl>
                                          </p:spTgt>
                                        </p:tgtEl>
                                        <p:attrNameLst>
                                          <p:attrName>style.visibility</p:attrName>
                                        </p:attrNameLst>
                                      </p:cBhvr>
                                      <p:to>
                                        <p:strVal val="visible"/>
                                      </p:to>
                                    </p:set>
                                  </p:childTnLst>
                                </p:cTn>
                              </p:par>
                            </p:childTnLst>
                          </p:cTn>
                        </p:par>
                      </p:childTnLst>
                    </p:cTn>
                  </p:par>
                  <p:par>
                    <p:cTn id="634" fill="hold">
                      <p:stCondLst>
                        <p:cond delay="indefinite"/>
                      </p:stCondLst>
                      <p:childTnLst>
                        <p:par>
                          <p:cTn id="635" fill="hold">
                            <p:stCondLst>
                              <p:cond delay="0"/>
                            </p:stCondLst>
                            <p:childTnLst>
                              <p:par>
                                <p:cTn id="636" nodeType="clickEffect" fill="hold" presetClass="entr" presetID="1">
                                  <p:stCondLst>
                                    <p:cond delay="0"/>
                                  </p:stCondLst>
                                  <p:childTnLst>
                                    <p:set>
                                      <p:cBhvr>
                                        <p:cTn id="637" dur="1" fill="hold">
                                          <p:stCondLst>
                                            <p:cond delay="0"/>
                                          </p:stCondLst>
                                        </p:cTn>
                                        <p:tgtEl>
                                          <p:spTgt spid="826">
                                            <p:txEl>
                                              <p:pRg st="3" end="3"/>
                                            </p:txEl>
                                          </p:spTgt>
                                        </p:tgtEl>
                                        <p:attrNameLst>
                                          <p:attrName>style.visibility</p:attrName>
                                        </p:attrNameLst>
                                      </p:cBhvr>
                                      <p:to>
                                        <p:strVal val="visible"/>
                                      </p:to>
                                    </p:set>
                                  </p:childTnLst>
                                </p:cTn>
                              </p:par>
                            </p:childTnLst>
                          </p:cTn>
                        </p:par>
                      </p:childTnLst>
                    </p:cTn>
                  </p:par>
                  <p:par>
                    <p:cTn id="638" fill="hold">
                      <p:stCondLst>
                        <p:cond delay="indefinite"/>
                      </p:stCondLst>
                      <p:childTnLst>
                        <p:par>
                          <p:cTn id="639" fill="hold">
                            <p:stCondLst>
                              <p:cond delay="0"/>
                            </p:stCondLst>
                            <p:childTnLst>
                              <p:par>
                                <p:cTn id="640" nodeType="clickEffect" fill="hold" presetClass="entr" presetID="1">
                                  <p:stCondLst>
                                    <p:cond delay="0"/>
                                  </p:stCondLst>
                                  <p:childTnLst>
                                    <p:set>
                                      <p:cBhvr>
                                        <p:cTn id="641" dur="1" fill="hold">
                                          <p:stCondLst>
                                            <p:cond delay="0"/>
                                          </p:stCondLst>
                                        </p:cTn>
                                        <p:tgtEl>
                                          <p:spTgt spid="826">
                                            <p:txEl>
                                              <p:pRg st="4" end="4"/>
                                            </p:txEl>
                                          </p:spTgt>
                                        </p:tgtEl>
                                        <p:attrNameLst>
                                          <p:attrName>style.visibility</p:attrName>
                                        </p:attrNameLst>
                                      </p:cBhvr>
                                      <p:to>
                                        <p:strVal val="visible"/>
                                      </p:to>
                                    </p:set>
                                  </p:childTnLst>
                                </p:cTn>
                              </p:par>
                            </p:childTnLst>
                          </p:cTn>
                        </p:par>
                      </p:childTnLst>
                    </p:cTn>
                  </p:par>
                  <p:par>
                    <p:cTn id="642" fill="hold">
                      <p:stCondLst>
                        <p:cond delay="indefinite"/>
                      </p:stCondLst>
                      <p:childTnLst>
                        <p:par>
                          <p:cTn id="643" fill="hold">
                            <p:stCondLst>
                              <p:cond delay="0"/>
                            </p:stCondLst>
                            <p:childTnLst>
                              <p:par>
                                <p:cTn id="644" nodeType="clickEffect" fill="hold" presetClass="entr" presetID="1">
                                  <p:stCondLst>
                                    <p:cond delay="0"/>
                                  </p:stCondLst>
                                  <p:childTnLst>
                                    <p:set>
                                      <p:cBhvr>
                                        <p:cTn id="645" dur="1" fill="hold">
                                          <p:stCondLst>
                                            <p:cond delay="0"/>
                                          </p:stCondLst>
                                        </p:cTn>
                                        <p:tgtEl>
                                          <p:spTgt spid="826">
                                            <p:txEl>
                                              <p:pRg st="5" end="5"/>
                                            </p:txEl>
                                          </p:spTgt>
                                        </p:tgtEl>
                                        <p:attrNameLst>
                                          <p:attrName>style.visibility</p:attrName>
                                        </p:attrNameLst>
                                      </p:cBhvr>
                                      <p:to>
                                        <p:strVal val="visible"/>
                                      </p:to>
                                    </p:set>
                                  </p:childTnLst>
                                </p:cTn>
                              </p:par>
                            </p:childTnLst>
                          </p:cTn>
                        </p:par>
                      </p:childTnLst>
                    </p:cTn>
                  </p:par>
                  <p:par>
                    <p:cTn id="646" fill="hold">
                      <p:stCondLst>
                        <p:cond delay="indefinite"/>
                      </p:stCondLst>
                      <p:childTnLst>
                        <p:par>
                          <p:cTn id="647" fill="hold">
                            <p:stCondLst>
                              <p:cond delay="0"/>
                            </p:stCondLst>
                            <p:childTnLst>
                              <p:par>
                                <p:cTn id="648" nodeType="clickEffect" fill="hold" presetClass="entr" presetID="1">
                                  <p:stCondLst>
                                    <p:cond delay="0"/>
                                  </p:stCondLst>
                                  <p:childTnLst>
                                    <p:set>
                                      <p:cBhvr>
                                        <p:cTn id="649" dur="1" fill="hold">
                                          <p:stCondLst>
                                            <p:cond delay="0"/>
                                          </p:stCondLst>
                                        </p:cTn>
                                        <p:tgtEl>
                                          <p:spTgt spid="826">
                                            <p:txEl>
                                              <p:pRg st="6" end="6"/>
                                            </p:txEl>
                                          </p:spTgt>
                                        </p:tgtEl>
                                        <p:attrNameLst>
                                          <p:attrName>style.visibility</p:attrName>
                                        </p:attrNameLst>
                                      </p:cBhvr>
                                      <p:to>
                                        <p:strVal val="visible"/>
                                      </p:to>
                                    </p:set>
                                  </p:childTnLst>
                                </p:cTn>
                              </p:par>
                            </p:childTnLst>
                          </p:cTn>
                        </p:par>
                      </p:childTnLst>
                    </p:cTn>
                  </p:par>
                  <p:par>
                    <p:cTn id="650" fill="hold">
                      <p:stCondLst>
                        <p:cond delay="indefinite"/>
                      </p:stCondLst>
                      <p:childTnLst>
                        <p:par>
                          <p:cTn id="651" fill="hold">
                            <p:stCondLst>
                              <p:cond delay="0"/>
                            </p:stCondLst>
                            <p:childTnLst>
                              <p:par>
                                <p:cTn id="652" nodeType="clickEffect" fill="hold" presetClass="entr" presetID="1">
                                  <p:stCondLst>
                                    <p:cond delay="0"/>
                                  </p:stCondLst>
                                  <p:childTnLst>
                                    <p:set>
                                      <p:cBhvr>
                                        <p:cTn id="653" dur="1" fill="hold">
                                          <p:stCondLst>
                                            <p:cond delay="0"/>
                                          </p:stCondLst>
                                        </p:cTn>
                                        <p:tgtEl>
                                          <p:spTgt spid="826">
                                            <p:txEl>
                                              <p:pRg st="7" end="7"/>
                                            </p:txEl>
                                          </p:spTgt>
                                        </p:tgtEl>
                                        <p:attrNameLst>
                                          <p:attrName>style.visibility</p:attrName>
                                        </p:attrNameLst>
                                      </p:cBhvr>
                                      <p:to>
                                        <p:strVal val="visible"/>
                                      </p:to>
                                    </p:set>
                                  </p:childTnLst>
                                </p:cTn>
                              </p:par>
                            </p:childTnLst>
                          </p:cTn>
                        </p:par>
                      </p:childTnLst>
                    </p:cTn>
                  </p:par>
                  <p:par>
                    <p:cTn id="654" fill="hold">
                      <p:stCondLst>
                        <p:cond delay="indefinite"/>
                      </p:stCondLst>
                      <p:childTnLst>
                        <p:par>
                          <p:cTn id="655" fill="hold">
                            <p:stCondLst>
                              <p:cond delay="0"/>
                            </p:stCondLst>
                            <p:childTnLst>
                              <p:par>
                                <p:cTn id="656" nodeType="clickEffect" fill="hold" presetClass="entr" presetID="1">
                                  <p:stCondLst>
                                    <p:cond delay="0"/>
                                  </p:stCondLst>
                                  <p:childTnLst>
                                    <p:set>
                                      <p:cBhvr>
                                        <p:cTn id="657" dur="1" fill="hold">
                                          <p:stCondLst>
                                            <p:cond delay="0"/>
                                          </p:stCondLst>
                                        </p:cTn>
                                        <p:tgtEl>
                                          <p:spTgt spid="826">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7"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Protecting the operation</a:t>
            </a:r>
            <a:endParaRPr b="0" lang="en-GB" sz="2700" spc="-1" strike="noStrike">
              <a:solidFill>
                <a:srgbClr val="000000"/>
              </a:solidFill>
              <a:latin typeface="Century Gothic"/>
            </a:endParaRPr>
          </a:p>
        </p:txBody>
      </p:sp>
      <p:sp>
        <p:nvSpPr>
          <p:cNvPr id="828"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Unintended Release</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Unauthorized Release</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Protection from competitive intelligence efforts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Documents Control</a:t>
            </a:r>
            <a:endParaRPr b="0" lang="en-GB" sz="1600" spc="-1" strike="noStrike">
              <a:solidFill>
                <a:srgbClr val="404040"/>
              </a:solidFill>
              <a:latin typeface="Century Gothic"/>
            </a:endParaRPr>
          </a:p>
        </p:txBody>
      </p:sp>
    </p:spTree>
  </p:cSld>
  <p:timing>
    <p:tnLst>
      <p:par>
        <p:cTn id="658" dur="indefinite" restart="never" nodeType="tmRoot">
          <p:childTnLst>
            <p:seq>
              <p:cTn id="659" dur="indefinite" nodeType="mainSeq">
                <p:childTnLst>
                  <p:par>
                    <p:cTn id="660" fill="hold">
                      <p:stCondLst>
                        <p:cond delay="indefinite"/>
                      </p:stCondLst>
                      <p:childTnLst>
                        <p:par>
                          <p:cTn id="661" fill="hold">
                            <p:stCondLst>
                              <p:cond delay="0"/>
                            </p:stCondLst>
                            <p:childTnLst>
                              <p:par>
                                <p:cTn id="662" nodeType="clickEffect" fill="hold" presetClass="entr" presetID="1">
                                  <p:stCondLst>
                                    <p:cond delay="0"/>
                                  </p:stCondLst>
                                  <p:childTnLst>
                                    <p:set>
                                      <p:cBhvr>
                                        <p:cTn id="663" dur="1" fill="hold">
                                          <p:stCondLst>
                                            <p:cond delay="0"/>
                                          </p:stCondLst>
                                        </p:cTn>
                                        <p:tgtEl>
                                          <p:spTgt spid="828">
                                            <p:txEl>
                                              <p:pRg st="0" end="0"/>
                                            </p:txEl>
                                          </p:spTgt>
                                        </p:tgtEl>
                                        <p:attrNameLst>
                                          <p:attrName>style.visibility</p:attrName>
                                        </p:attrNameLst>
                                      </p:cBhvr>
                                      <p:to>
                                        <p:strVal val="visible"/>
                                      </p:to>
                                    </p:set>
                                  </p:childTnLst>
                                </p:cTn>
                              </p:par>
                            </p:childTnLst>
                          </p:cTn>
                        </p:par>
                      </p:childTnLst>
                    </p:cTn>
                  </p:par>
                  <p:par>
                    <p:cTn id="664" fill="hold">
                      <p:stCondLst>
                        <p:cond delay="indefinite"/>
                      </p:stCondLst>
                      <p:childTnLst>
                        <p:par>
                          <p:cTn id="665" fill="hold">
                            <p:stCondLst>
                              <p:cond delay="0"/>
                            </p:stCondLst>
                            <p:childTnLst>
                              <p:par>
                                <p:cTn id="666" nodeType="clickEffect" fill="hold" presetClass="entr" presetID="1">
                                  <p:stCondLst>
                                    <p:cond delay="0"/>
                                  </p:stCondLst>
                                  <p:childTnLst>
                                    <p:set>
                                      <p:cBhvr>
                                        <p:cTn id="667" dur="1" fill="hold">
                                          <p:stCondLst>
                                            <p:cond delay="0"/>
                                          </p:stCondLst>
                                        </p:cTn>
                                        <p:tgtEl>
                                          <p:spTgt spid="828">
                                            <p:txEl>
                                              <p:pRg st="1" end="1"/>
                                            </p:txEl>
                                          </p:spTgt>
                                        </p:tgtEl>
                                        <p:attrNameLst>
                                          <p:attrName>style.visibility</p:attrName>
                                        </p:attrNameLst>
                                      </p:cBhvr>
                                      <p:to>
                                        <p:strVal val="visible"/>
                                      </p:to>
                                    </p:set>
                                  </p:childTnLst>
                                </p:cTn>
                              </p:par>
                            </p:childTnLst>
                          </p:cTn>
                        </p:par>
                      </p:childTnLst>
                    </p:cTn>
                  </p:par>
                  <p:par>
                    <p:cTn id="668" fill="hold">
                      <p:stCondLst>
                        <p:cond delay="indefinite"/>
                      </p:stCondLst>
                      <p:childTnLst>
                        <p:par>
                          <p:cTn id="669" fill="hold">
                            <p:stCondLst>
                              <p:cond delay="0"/>
                            </p:stCondLst>
                            <p:childTnLst>
                              <p:par>
                                <p:cTn id="670" nodeType="clickEffect" fill="hold" presetClass="entr" presetID="1">
                                  <p:stCondLst>
                                    <p:cond delay="0"/>
                                  </p:stCondLst>
                                  <p:childTnLst>
                                    <p:set>
                                      <p:cBhvr>
                                        <p:cTn id="671" dur="1" fill="hold">
                                          <p:stCondLst>
                                            <p:cond delay="0"/>
                                          </p:stCondLst>
                                        </p:cTn>
                                        <p:tgtEl>
                                          <p:spTgt spid="828">
                                            <p:txEl>
                                              <p:pRg st="2" end="2"/>
                                            </p:txEl>
                                          </p:spTgt>
                                        </p:tgtEl>
                                        <p:attrNameLst>
                                          <p:attrName>style.visibility</p:attrName>
                                        </p:attrNameLst>
                                      </p:cBhvr>
                                      <p:to>
                                        <p:strVal val="visible"/>
                                      </p:to>
                                    </p:set>
                                  </p:childTnLst>
                                </p:cTn>
                              </p:par>
                            </p:childTnLst>
                          </p:cTn>
                        </p:par>
                      </p:childTnLst>
                    </p:cTn>
                  </p:par>
                  <p:par>
                    <p:cTn id="672" fill="hold">
                      <p:stCondLst>
                        <p:cond delay="indefinite"/>
                      </p:stCondLst>
                      <p:childTnLst>
                        <p:par>
                          <p:cTn id="673" fill="hold">
                            <p:stCondLst>
                              <p:cond delay="0"/>
                            </p:stCondLst>
                            <p:childTnLst>
                              <p:par>
                                <p:cTn id="674" nodeType="clickEffect" fill="hold" presetClass="entr" presetID="1">
                                  <p:stCondLst>
                                    <p:cond delay="0"/>
                                  </p:stCondLst>
                                  <p:childTnLst>
                                    <p:set>
                                      <p:cBhvr>
                                        <p:cTn id="675" dur="1" fill="hold">
                                          <p:stCondLst>
                                            <p:cond delay="0"/>
                                          </p:stCondLst>
                                        </p:cTn>
                                        <p:tgtEl>
                                          <p:spTgt spid="828">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9" name="TextShape 1"/>
          <p:cNvSpPr txBox="1"/>
          <p:nvPr/>
        </p:nvSpPr>
        <p:spPr>
          <a:xfrm>
            <a:off x="1944720" y="468000"/>
            <a:ext cx="6683400" cy="960480"/>
          </a:xfrm>
          <a:prstGeom prst="rect">
            <a:avLst/>
          </a:prstGeom>
          <a:noFill/>
          <a:ln>
            <a:noFill/>
          </a:ln>
        </p:spPr>
        <p:txBody>
          <a:bodyPr>
            <a:normAutofit/>
          </a:bodyPr>
          <a:p>
            <a:pPr algn="r">
              <a:lnSpc>
                <a:spcPct val="100000"/>
              </a:lnSpc>
            </a:pPr>
            <a:r>
              <a:rPr b="0" lang="en-GB" sz="2400" spc="-1" strike="noStrike">
                <a:solidFill>
                  <a:srgbClr val="a53010"/>
                </a:solidFill>
                <a:latin typeface="Century Gothic"/>
              </a:rPr>
              <a:t>Why M&amp;A Security?</a:t>
            </a:r>
            <a:endParaRPr b="0" lang="en-GB" sz="2400" spc="-1" strike="noStrike">
              <a:solidFill>
                <a:srgbClr val="000000"/>
              </a:solidFill>
              <a:latin typeface="Century Gothic"/>
            </a:endParaRPr>
          </a:p>
        </p:txBody>
      </p:sp>
      <p:sp>
        <p:nvSpPr>
          <p:cNvPr id="760"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Aren’t they just ordinary business transactions?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They seem to occur nearly every day, so what is so special about them that </a:t>
            </a:r>
            <a:r>
              <a:rPr b="0" lang="en-GB" sz="1600" spc="-1" strike="noStrike">
                <a:solidFill>
                  <a:srgbClr val="404040"/>
                </a:solidFill>
                <a:latin typeface="Century Gothic"/>
              </a:rPr>
              <a:t>they require special security support, or any security support at all?</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What value does a security professional bring to the team?</a:t>
            </a:r>
            <a:endParaRPr b="0" lang="en-GB" sz="1600" spc="-1" strike="noStrike">
              <a:solidFill>
                <a:srgbClr val="404040"/>
              </a:solidFill>
              <a:latin typeface="Century Gothic"/>
            </a:endParaRPr>
          </a:p>
        </p:txBody>
      </p:sp>
    </p:spTree>
  </p:cSld>
  <p:timing>
    <p:tnLst>
      <p:par>
        <p:cTn id="15" dur="indefinite" restart="never" nodeType="tmRoot">
          <p:childTnLst>
            <p:seq>
              <p:cTn id="16" dur="indefinite" nodeType="mainSeq">
                <p:childTnLst>
                  <p:par>
                    <p:cTn id="17" fill="hold">
                      <p:stCondLst>
                        <p:cond delay="indefinite"/>
                      </p:stCondLst>
                      <p:childTnLst>
                        <p:par>
                          <p:cTn id="18" fill="hold">
                            <p:stCondLst>
                              <p:cond delay="0"/>
                            </p:stCondLst>
                            <p:childTnLst>
                              <p:par>
                                <p:cTn id="19" nodeType="clickEffect" fill="hold" presetClass="entr" presetID="1">
                                  <p:stCondLst>
                                    <p:cond delay="0"/>
                                  </p:stCondLst>
                                  <p:childTnLst>
                                    <p:set>
                                      <p:cBhvr>
                                        <p:cTn id="20" dur="1" fill="hold">
                                          <p:stCondLst>
                                            <p:cond delay="0"/>
                                          </p:stCondLst>
                                        </p:cTn>
                                        <p:tgtEl>
                                          <p:spTgt spid="76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fill="hold" presetClass="entr" presetID="1">
                                  <p:stCondLst>
                                    <p:cond delay="0"/>
                                  </p:stCondLst>
                                  <p:childTnLst>
                                    <p:set>
                                      <p:cBhvr>
                                        <p:cTn id="24" dur="1" fill="hold">
                                          <p:stCondLst>
                                            <p:cond delay="0"/>
                                          </p:stCondLst>
                                        </p:cTn>
                                        <p:tgtEl>
                                          <p:spTgt spid="76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fill="hold" presetClass="entr" presetID="1">
                                  <p:stCondLst>
                                    <p:cond delay="0"/>
                                  </p:stCondLst>
                                  <p:childTnLst>
                                    <p:set>
                                      <p:cBhvr>
                                        <p:cTn id="28" dur="1" fill="hold">
                                          <p:stCondLst>
                                            <p:cond delay="0"/>
                                          </p:stCondLst>
                                        </p:cTn>
                                        <p:tgtEl>
                                          <p:spTgt spid="76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Security Manager in action</a:t>
            </a:r>
            <a:endParaRPr b="0" lang="en-GB" sz="2700" spc="-1" strike="noStrike">
              <a:solidFill>
                <a:srgbClr val="000000"/>
              </a:solidFill>
              <a:latin typeface="Century Gothic"/>
            </a:endParaRPr>
          </a:p>
        </p:txBody>
      </p:sp>
      <p:sp>
        <p:nvSpPr>
          <p:cNvPr id="830"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Preliminary background investigations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Collection of Open-Source information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Due diligence</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More in-depth look</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Estimation of Costs of Cyber Security</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Operations security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Protect operational activities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Develop and implement protective measures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Appropriate for each phase of the acquisition</a:t>
            </a:r>
            <a:endParaRPr b="0" lang="en-GB" sz="1600" spc="-1" strike="noStrike">
              <a:solidFill>
                <a:srgbClr val="404040"/>
              </a:solidFill>
              <a:latin typeface="Century Gothic"/>
            </a:endParaRPr>
          </a:p>
        </p:txBody>
      </p:sp>
    </p:spTree>
  </p:cSld>
  <p:timing>
    <p:tnLst>
      <p:par>
        <p:cTn id="676" dur="indefinite" restart="never" nodeType="tmRoot">
          <p:childTnLst>
            <p:seq>
              <p:cTn id="677" dur="indefinite" nodeType="mainSeq">
                <p:childTnLst>
                  <p:par>
                    <p:cTn id="678" fill="hold">
                      <p:stCondLst>
                        <p:cond delay="indefinite"/>
                      </p:stCondLst>
                      <p:childTnLst>
                        <p:par>
                          <p:cTn id="679" fill="hold">
                            <p:stCondLst>
                              <p:cond delay="0"/>
                            </p:stCondLst>
                            <p:childTnLst>
                              <p:par>
                                <p:cTn id="680" nodeType="clickEffect" fill="hold" presetClass="entr" presetID="1">
                                  <p:stCondLst>
                                    <p:cond delay="0"/>
                                  </p:stCondLst>
                                  <p:childTnLst>
                                    <p:set>
                                      <p:cBhvr>
                                        <p:cTn id="681" dur="1" fill="hold">
                                          <p:stCondLst>
                                            <p:cond delay="0"/>
                                          </p:stCondLst>
                                        </p:cTn>
                                        <p:tgtEl>
                                          <p:spTgt spid="830">
                                            <p:txEl>
                                              <p:pRg st="0" end="0"/>
                                            </p:txEl>
                                          </p:spTgt>
                                        </p:tgtEl>
                                        <p:attrNameLst>
                                          <p:attrName>style.visibility</p:attrName>
                                        </p:attrNameLst>
                                      </p:cBhvr>
                                      <p:to>
                                        <p:strVal val="visible"/>
                                      </p:to>
                                    </p:set>
                                  </p:childTnLst>
                                </p:cTn>
                              </p:par>
                            </p:childTnLst>
                          </p:cTn>
                        </p:par>
                      </p:childTnLst>
                    </p:cTn>
                  </p:par>
                  <p:par>
                    <p:cTn id="682" fill="hold">
                      <p:stCondLst>
                        <p:cond delay="indefinite"/>
                      </p:stCondLst>
                      <p:childTnLst>
                        <p:par>
                          <p:cTn id="683" fill="hold">
                            <p:stCondLst>
                              <p:cond delay="0"/>
                            </p:stCondLst>
                            <p:childTnLst>
                              <p:par>
                                <p:cTn id="684" nodeType="clickEffect" fill="hold" presetClass="entr" presetID="1">
                                  <p:stCondLst>
                                    <p:cond delay="0"/>
                                  </p:stCondLst>
                                  <p:childTnLst>
                                    <p:set>
                                      <p:cBhvr>
                                        <p:cTn id="685" dur="1" fill="hold">
                                          <p:stCondLst>
                                            <p:cond delay="0"/>
                                          </p:stCondLst>
                                        </p:cTn>
                                        <p:tgtEl>
                                          <p:spTgt spid="830">
                                            <p:txEl>
                                              <p:pRg st="1" end="1"/>
                                            </p:txEl>
                                          </p:spTgt>
                                        </p:tgtEl>
                                        <p:attrNameLst>
                                          <p:attrName>style.visibility</p:attrName>
                                        </p:attrNameLst>
                                      </p:cBhvr>
                                      <p:to>
                                        <p:strVal val="visible"/>
                                      </p:to>
                                    </p:set>
                                  </p:childTnLst>
                                </p:cTn>
                              </p:par>
                            </p:childTnLst>
                          </p:cTn>
                        </p:par>
                      </p:childTnLst>
                    </p:cTn>
                  </p:par>
                  <p:par>
                    <p:cTn id="686" fill="hold">
                      <p:stCondLst>
                        <p:cond delay="indefinite"/>
                      </p:stCondLst>
                      <p:childTnLst>
                        <p:par>
                          <p:cTn id="687" fill="hold">
                            <p:stCondLst>
                              <p:cond delay="0"/>
                            </p:stCondLst>
                            <p:childTnLst>
                              <p:par>
                                <p:cTn id="688" nodeType="clickEffect" fill="hold" presetClass="entr" presetID="1">
                                  <p:stCondLst>
                                    <p:cond delay="0"/>
                                  </p:stCondLst>
                                  <p:childTnLst>
                                    <p:set>
                                      <p:cBhvr>
                                        <p:cTn id="689" dur="1" fill="hold">
                                          <p:stCondLst>
                                            <p:cond delay="0"/>
                                          </p:stCondLst>
                                        </p:cTn>
                                        <p:tgtEl>
                                          <p:spTgt spid="830">
                                            <p:txEl>
                                              <p:pRg st="2" end="2"/>
                                            </p:txEl>
                                          </p:spTgt>
                                        </p:tgtEl>
                                        <p:attrNameLst>
                                          <p:attrName>style.visibility</p:attrName>
                                        </p:attrNameLst>
                                      </p:cBhvr>
                                      <p:to>
                                        <p:strVal val="visible"/>
                                      </p:to>
                                    </p:set>
                                  </p:childTnLst>
                                </p:cTn>
                              </p:par>
                            </p:childTnLst>
                          </p:cTn>
                        </p:par>
                      </p:childTnLst>
                    </p:cTn>
                  </p:par>
                  <p:par>
                    <p:cTn id="690" fill="hold">
                      <p:stCondLst>
                        <p:cond delay="indefinite"/>
                      </p:stCondLst>
                      <p:childTnLst>
                        <p:par>
                          <p:cTn id="691" fill="hold">
                            <p:stCondLst>
                              <p:cond delay="0"/>
                            </p:stCondLst>
                            <p:childTnLst>
                              <p:par>
                                <p:cTn id="692" nodeType="clickEffect" fill="hold" presetClass="entr" presetID="1">
                                  <p:stCondLst>
                                    <p:cond delay="0"/>
                                  </p:stCondLst>
                                  <p:childTnLst>
                                    <p:set>
                                      <p:cBhvr>
                                        <p:cTn id="693" dur="1" fill="hold">
                                          <p:stCondLst>
                                            <p:cond delay="0"/>
                                          </p:stCondLst>
                                        </p:cTn>
                                        <p:tgtEl>
                                          <p:spTgt spid="830">
                                            <p:txEl>
                                              <p:pRg st="3" end="3"/>
                                            </p:txEl>
                                          </p:spTgt>
                                        </p:tgtEl>
                                        <p:attrNameLst>
                                          <p:attrName>style.visibility</p:attrName>
                                        </p:attrNameLst>
                                      </p:cBhvr>
                                      <p:to>
                                        <p:strVal val="visible"/>
                                      </p:to>
                                    </p:set>
                                  </p:childTnLst>
                                </p:cTn>
                              </p:par>
                            </p:childTnLst>
                          </p:cTn>
                        </p:par>
                      </p:childTnLst>
                    </p:cTn>
                  </p:par>
                  <p:par>
                    <p:cTn id="694" fill="hold">
                      <p:stCondLst>
                        <p:cond delay="indefinite"/>
                      </p:stCondLst>
                      <p:childTnLst>
                        <p:par>
                          <p:cTn id="695" fill="hold">
                            <p:stCondLst>
                              <p:cond delay="0"/>
                            </p:stCondLst>
                            <p:childTnLst>
                              <p:par>
                                <p:cTn id="696" nodeType="clickEffect" fill="hold" presetClass="entr" presetID="1">
                                  <p:stCondLst>
                                    <p:cond delay="0"/>
                                  </p:stCondLst>
                                  <p:childTnLst>
                                    <p:set>
                                      <p:cBhvr>
                                        <p:cTn id="697" dur="1" fill="hold">
                                          <p:stCondLst>
                                            <p:cond delay="0"/>
                                          </p:stCondLst>
                                        </p:cTn>
                                        <p:tgtEl>
                                          <p:spTgt spid="830">
                                            <p:txEl>
                                              <p:pRg st="4" end="4"/>
                                            </p:txEl>
                                          </p:spTgt>
                                        </p:tgtEl>
                                        <p:attrNameLst>
                                          <p:attrName>style.visibility</p:attrName>
                                        </p:attrNameLst>
                                      </p:cBhvr>
                                      <p:to>
                                        <p:strVal val="visible"/>
                                      </p:to>
                                    </p:set>
                                  </p:childTnLst>
                                </p:cTn>
                              </p:par>
                            </p:childTnLst>
                          </p:cTn>
                        </p:par>
                      </p:childTnLst>
                    </p:cTn>
                  </p:par>
                  <p:par>
                    <p:cTn id="698" fill="hold">
                      <p:stCondLst>
                        <p:cond delay="indefinite"/>
                      </p:stCondLst>
                      <p:childTnLst>
                        <p:par>
                          <p:cTn id="699" fill="hold">
                            <p:stCondLst>
                              <p:cond delay="0"/>
                            </p:stCondLst>
                            <p:childTnLst>
                              <p:par>
                                <p:cTn id="700" nodeType="clickEffect" fill="hold" presetClass="entr" presetID="1">
                                  <p:stCondLst>
                                    <p:cond delay="0"/>
                                  </p:stCondLst>
                                  <p:childTnLst>
                                    <p:set>
                                      <p:cBhvr>
                                        <p:cTn id="701" dur="1" fill="hold">
                                          <p:stCondLst>
                                            <p:cond delay="0"/>
                                          </p:stCondLst>
                                        </p:cTn>
                                        <p:tgtEl>
                                          <p:spTgt spid="830">
                                            <p:txEl>
                                              <p:pRg st="5" end="5"/>
                                            </p:txEl>
                                          </p:spTgt>
                                        </p:tgtEl>
                                        <p:attrNameLst>
                                          <p:attrName>style.visibility</p:attrName>
                                        </p:attrNameLst>
                                      </p:cBhvr>
                                      <p:to>
                                        <p:strVal val="visible"/>
                                      </p:to>
                                    </p:set>
                                  </p:childTnLst>
                                </p:cTn>
                              </p:par>
                            </p:childTnLst>
                          </p:cTn>
                        </p:par>
                      </p:childTnLst>
                    </p:cTn>
                  </p:par>
                  <p:par>
                    <p:cTn id="702" fill="hold">
                      <p:stCondLst>
                        <p:cond delay="indefinite"/>
                      </p:stCondLst>
                      <p:childTnLst>
                        <p:par>
                          <p:cTn id="703" fill="hold">
                            <p:stCondLst>
                              <p:cond delay="0"/>
                            </p:stCondLst>
                            <p:childTnLst>
                              <p:par>
                                <p:cTn id="704" nodeType="clickEffect" fill="hold" presetClass="entr" presetID="1">
                                  <p:stCondLst>
                                    <p:cond delay="0"/>
                                  </p:stCondLst>
                                  <p:childTnLst>
                                    <p:set>
                                      <p:cBhvr>
                                        <p:cTn id="705" dur="1" fill="hold">
                                          <p:stCondLst>
                                            <p:cond delay="0"/>
                                          </p:stCondLst>
                                        </p:cTn>
                                        <p:tgtEl>
                                          <p:spTgt spid="830">
                                            <p:txEl>
                                              <p:pRg st="6" end="6"/>
                                            </p:txEl>
                                          </p:spTgt>
                                        </p:tgtEl>
                                        <p:attrNameLst>
                                          <p:attrName>style.visibility</p:attrName>
                                        </p:attrNameLst>
                                      </p:cBhvr>
                                      <p:to>
                                        <p:strVal val="visible"/>
                                      </p:to>
                                    </p:set>
                                  </p:childTnLst>
                                </p:cTn>
                              </p:par>
                            </p:childTnLst>
                          </p:cTn>
                        </p:par>
                      </p:childTnLst>
                    </p:cTn>
                  </p:par>
                  <p:par>
                    <p:cTn id="706" fill="hold">
                      <p:stCondLst>
                        <p:cond delay="indefinite"/>
                      </p:stCondLst>
                      <p:childTnLst>
                        <p:par>
                          <p:cTn id="707" fill="hold">
                            <p:stCondLst>
                              <p:cond delay="0"/>
                            </p:stCondLst>
                            <p:childTnLst>
                              <p:par>
                                <p:cTn id="708" nodeType="clickEffect" fill="hold" presetClass="entr" presetID="1">
                                  <p:stCondLst>
                                    <p:cond delay="0"/>
                                  </p:stCondLst>
                                  <p:childTnLst>
                                    <p:set>
                                      <p:cBhvr>
                                        <p:cTn id="709" dur="1" fill="hold">
                                          <p:stCondLst>
                                            <p:cond delay="0"/>
                                          </p:stCondLst>
                                        </p:cTn>
                                        <p:tgtEl>
                                          <p:spTgt spid="830">
                                            <p:txEl>
                                              <p:pRg st="7" end="7"/>
                                            </p:txEl>
                                          </p:spTgt>
                                        </p:tgtEl>
                                        <p:attrNameLst>
                                          <p:attrName>style.visibility</p:attrName>
                                        </p:attrNameLst>
                                      </p:cBhvr>
                                      <p:to>
                                        <p:strVal val="visible"/>
                                      </p:to>
                                    </p:set>
                                  </p:childTnLst>
                                </p:cTn>
                              </p:par>
                            </p:childTnLst>
                          </p:cTn>
                        </p:par>
                      </p:childTnLst>
                    </p:cTn>
                  </p:par>
                  <p:par>
                    <p:cTn id="710" fill="hold">
                      <p:stCondLst>
                        <p:cond delay="indefinite"/>
                      </p:stCondLst>
                      <p:childTnLst>
                        <p:par>
                          <p:cTn id="711" fill="hold">
                            <p:stCondLst>
                              <p:cond delay="0"/>
                            </p:stCondLst>
                            <p:childTnLst>
                              <p:par>
                                <p:cTn id="712" nodeType="clickEffect" fill="hold" presetClass="entr" presetID="1">
                                  <p:stCondLst>
                                    <p:cond delay="0"/>
                                  </p:stCondLst>
                                  <p:childTnLst>
                                    <p:set>
                                      <p:cBhvr>
                                        <p:cTn id="713" dur="1" fill="hold">
                                          <p:stCondLst>
                                            <p:cond delay="0"/>
                                          </p:stCondLst>
                                        </p:cTn>
                                        <p:tgtEl>
                                          <p:spTgt spid="830">
                                            <p:txEl>
                                              <p:pRg st="8" end="8"/>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New Security Department</a:t>
            </a:r>
            <a:endParaRPr b="0" lang="en-GB" sz="2700" spc="-1" strike="noStrike">
              <a:solidFill>
                <a:srgbClr val="000000"/>
              </a:solidFill>
              <a:latin typeface="Century Gothic"/>
            </a:endParaRPr>
          </a:p>
        </p:txBody>
      </p:sp>
      <p:sp>
        <p:nvSpPr>
          <p:cNvPr id="832"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Cost/Budgeting</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Pre-merger: OpEx</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Merger: CapEx, Processes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Post-merger: Optimization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Communications</a:t>
            </a:r>
            <a:endParaRPr b="0" lang="en-GB" sz="1600" spc="-1" strike="noStrike">
              <a:solidFill>
                <a:srgbClr val="404040"/>
              </a:solidFill>
              <a:latin typeface="Century Gothic"/>
            </a:endParaRPr>
          </a:p>
        </p:txBody>
      </p:sp>
    </p:spTree>
  </p:cSld>
  <p:timing>
    <p:tnLst>
      <p:par>
        <p:cTn id="714" dur="indefinite" restart="never" nodeType="tmRoot">
          <p:childTnLst>
            <p:seq>
              <p:cTn id="715" dur="indefinite" nodeType="mainSeq">
                <p:childTnLst>
                  <p:par>
                    <p:cTn id="716" fill="hold">
                      <p:stCondLst>
                        <p:cond delay="indefinite"/>
                      </p:stCondLst>
                      <p:childTnLst>
                        <p:par>
                          <p:cTn id="717" fill="hold">
                            <p:stCondLst>
                              <p:cond delay="0"/>
                            </p:stCondLst>
                            <p:childTnLst>
                              <p:par>
                                <p:cTn id="718" nodeType="clickEffect" fill="hold" presetClass="entr" presetID="1">
                                  <p:stCondLst>
                                    <p:cond delay="0"/>
                                  </p:stCondLst>
                                  <p:childTnLst>
                                    <p:set>
                                      <p:cBhvr>
                                        <p:cTn id="719" dur="1" fill="hold">
                                          <p:stCondLst>
                                            <p:cond delay="0"/>
                                          </p:stCondLst>
                                        </p:cTn>
                                        <p:tgtEl>
                                          <p:spTgt spid="832">
                                            <p:txEl>
                                              <p:pRg st="0" end="0"/>
                                            </p:txEl>
                                          </p:spTgt>
                                        </p:tgtEl>
                                        <p:attrNameLst>
                                          <p:attrName>style.visibility</p:attrName>
                                        </p:attrNameLst>
                                      </p:cBhvr>
                                      <p:to>
                                        <p:strVal val="visible"/>
                                      </p:to>
                                    </p:set>
                                  </p:childTnLst>
                                </p:cTn>
                              </p:par>
                            </p:childTnLst>
                          </p:cTn>
                        </p:par>
                      </p:childTnLst>
                    </p:cTn>
                  </p:par>
                  <p:par>
                    <p:cTn id="720" fill="hold">
                      <p:stCondLst>
                        <p:cond delay="indefinite"/>
                      </p:stCondLst>
                      <p:childTnLst>
                        <p:par>
                          <p:cTn id="721" fill="hold">
                            <p:stCondLst>
                              <p:cond delay="0"/>
                            </p:stCondLst>
                            <p:childTnLst>
                              <p:par>
                                <p:cTn id="722" nodeType="clickEffect" fill="hold" presetClass="entr" presetID="1">
                                  <p:stCondLst>
                                    <p:cond delay="0"/>
                                  </p:stCondLst>
                                  <p:childTnLst>
                                    <p:set>
                                      <p:cBhvr>
                                        <p:cTn id="723" dur="1" fill="hold">
                                          <p:stCondLst>
                                            <p:cond delay="0"/>
                                          </p:stCondLst>
                                        </p:cTn>
                                        <p:tgtEl>
                                          <p:spTgt spid="832">
                                            <p:txEl>
                                              <p:pRg st="1" end="1"/>
                                            </p:txEl>
                                          </p:spTgt>
                                        </p:tgtEl>
                                        <p:attrNameLst>
                                          <p:attrName>style.visibility</p:attrName>
                                        </p:attrNameLst>
                                      </p:cBhvr>
                                      <p:to>
                                        <p:strVal val="visible"/>
                                      </p:to>
                                    </p:set>
                                  </p:childTnLst>
                                </p:cTn>
                              </p:par>
                            </p:childTnLst>
                          </p:cTn>
                        </p:par>
                      </p:childTnLst>
                    </p:cTn>
                  </p:par>
                  <p:par>
                    <p:cTn id="724" fill="hold">
                      <p:stCondLst>
                        <p:cond delay="indefinite"/>
                      </p:stCondLst>
                      <p:childTnLst>
                        <p:par>
                          <p:cTn id="725" fill="hold">
                            <p:stCondLst>
                              <p:cond delay="0"/>
                            </p:stCondLst>
                            <p:childTnLst>
                              <p:par>
                                <p:cTn id="726" nodeType="clickEffect" fill="hold" presetClass="entr" presetID="1">
                                  <p:stCondLst>
                                    <p:cond delay="0"/>
                                  </p:stCondLst>
                                  <p:childTnLst>
                                    <p:set>
                                      <p:cBhvr>
                                        <p:cTn id="727" dur="1" fill="hold">
                                          <p:stCondLst>
                                            <p:cond delay="0"/>
                                          </p:stCondLst>
                                        </p:cTn>
                                        <p:tgtEl>
                                          <p:spTgt spid="832">
                                            <p:txEl>
                                              <p:pRg st="2" end="2"/>
                                            </p:txEl>
                                          </p:spTgt>
                                        </p:tgtEl>
                                        <p:attrNameLst>
                                          <p:attrName>style.visibility</p:attrName>
                                        </p:attrNameLst>
                                      </p:cBhvr>
                                      <p:to>
                                        <p:strVal val="visible"/>
                                      </p:to>
                                    </p:set>
                                  </p:childTnLst>
                                </p:cTn>
                              </p:par>
                            </p:childTnLst>
                          </p:cTn>
                        </p:par>
                      </p:childTnLst>
                    </p:cTn>
                  </p:par>
                  <p:par>
                    <p:cTn id="728" fill="hold">
                      <p:stCondLst>
                        <p:cond delay="indefinite"/>
                      </p:stCondLst>
                      <p:childTnLst>
                        <p:par>
                          <p:cTn id="729" fill="hold">
                            <p:stCondLst>
                              <p:cond delay="0"/>
                            </p:stCondLst>
                            <p:childTnLst>
                              <p:par>
                                <p:cTn id="730" nodeType="clickEffect" fill="hold" presetClass="entr" presetID="1">
                                  <p:stCondLst>
                                    <p:cond delay="0"/>
                                  </p:stCondLst>
                                  <p:childTnLst>
                                    <p:set>
                                      <p:cBhvr>
                                        <p:cTn id="731" dur="1" fill="hold">
                                          <p:stCondLst>
                                            <p:cond delay="0"/>
                                          </p:stCondLst>
                                        </p:cTn>
                                        <p:tgtEl>
                                          <p:spTgt spid="832">
                                            <p:txEl>
                                              <p:pRg st="3" end="3"/>
                                            </p:txEl>
                                          </p:spTgt>
                                        </p:tgtEl>
                                        <p:attrNameLst>
                                          <p:attrName>style.visibility</p:attrName>
                                        </p:attrNameLst>
                                      </p:cBhvr>
                                      <p:to>
                                        <p:strVal val="visible"/>
                                      </p:to>
                                    </p:set>
                                  </p:childTnLst>
                                </p:cTn>
                              </p:par>
                            </p:childTnLst>
                          </p:cTn>
                        </p:par>
                      </p:childTnLst>
                    </p:cTn>
                  </p:par>
                  <p:par>
                    <p:cTn id="732" fill="hold">
                      <p:stCondLst>
                        <p:cond delay="indefinite"/>
                      </p:stCondLst>
                      <p:childTnLst>
                        <p:par>
                          <p:cTn id="733" fill="hold">
                            <p:stCondLst>
                              <p:cond delay="0"/>
                            </p:stCondLst>
                            <p:childTnLst>
                              <p:par>
                                <p:cTn id="734" nodeType="clickEffect" fill="hold" presetClass="entr" presetID="1">
                                  <p:stCondLst>
                                    <p:cond delay="0"/>
                                  </p:stCondLst>
                                  <p:childTnLst>
                                    <p:set>
                                      <p:cBhvr>
                                        <p:cTn id="735" dur="1" fill="hold">
                                          <p:stCondLst>
                                            <p:cond delay="0"/>
                                          </p:stCondLst>
                                        </p:cTn>
                                        <p:tgtEl>
                                          <p:spTgt spid="832">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What if I am on the weak side?</a:t>
            </a:r>
            <a:endParaRPr b="0" lang="en-GB" sz="2700" spc="-1" strike="noStrike">
              <a:solidFill>
                <a:srgbClr val="000000"/>
              </a:solidFill>
              <a:latin typeface="Century Gothic"/>
            </a:endParaRPr>
          </a:p>
        </p:txBody>
      </p:sp>
      <p:sp>
        <p:nvSpPr>
          <p:cNvPr id="834" name="TextShape 2"/>
          <p:cNvSpPr txBox="1"/>
          <p:nvPr/>
        </p:nvSpPr>
        <p:spPr>
          <a:xfrm>
            <a:off x="1941840" y="1348200"/>
            <a:ext cx="6686280" cy="2832840"/>
          </a:xfrm>
          <a:prstGeom prst="rect">
            <a:avLst/>
          </a:prstGeom>
          <a:noFill/>
          <a:ln>
            <a:noFill/>
          </a:ln>
        </p:spPr>
        <p:txBody>
          <a:bodyPr/>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Identify specific strengths that can be useful in the merging</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Experience from security incidents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Technological implementations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Local knowledge and compliance</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Be prepared to learn</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What is the current Cyber Security philosophy?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Who is taking security-related decisions?</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Don’t rush your career decisions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Can bring new opportunities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Meet the new management</a:t>
            </a:r>
            <a:endParaRPr b="0" lang="en-GB" sz="1600" spc="-1" strike="noStrike">
              <a:solidFill>
                <a:srgbClr val="404040"/>
              </a:solidFill>
              <a:latin typeface="Century Gothic"/>
            </a:endParaRPr>
          </a:p>
        </p:txBody>
      </p:sp>
    </p:spTree>
  </p:cSld>
  <p:timing>
    <p:tnLst>
      <p:par>
        <p:cTn id="736" dur="indefinite" restart="never" nodeType="tmRoot">
          <p:childTnLst>
            <p:seq>
              <p:cTn id="737" dur="indefinite" nodeType="mainSeq">
                <p:childTnLst>
                  <p:par>
                    <p:cTn id="738" fill="hold">
                      <p:stCondLst>
                        <p:cond delay="indefinite"/>
                      </p:stCondLst>
                      <p:childTnLst>
                        <p:par>
                          <p:cTn id="739" fill="hold">
                            <p:stCondLst>
                              <p:cond delay="0"/>
                            </p:stCondLst>
                            <p:childTnLst>
                              <p:par>
                                <p:cTn id="740" nodeType="clickEffect" fill="hold" presetClass="entr" presetID="1">
                                  <p:stCondLst>
                                    <p:cond delay="0"/>
                                  </p:stCondLst>
                                  <p:childTnLst>
                                    <p:set>
                                      <p:cBhvr>
                                        <p:cTn id="741" dur="1" fill="hold">
                                          <p:stCondLst>
                                            <p:cond delay="0"/>
                                          </p:stCondLst>
                                        </p:cTn>
                                        <p:tgtEl>
                                          <p:spTgt spid="834">
                                            <p:txEl>
                                              <p:pRg st="0" end="0"/>
                                            </p:txEl>
                                          </p:spTgt>
                                        </p:tgtEl>
                                        <p:attrNameLst>
                                          <p:attrName>style.visibility</p:attrName>
                                        </p:attrNameLst>
                                      </p:cBhvr>
                                      <p:to>
                                        <p:strVal val="visible"/>
                                      </p:to>
                                    </p:set>
                                  </p:childTnLst>
                                </p:cTn>
                              </p:par>
                            </p:childTnLst>
                          </p:cTn>
                        </p:par>
                      </p:childTnLst>
                    </p:cTn>
                  </p:par>
                  <p:par>
                    <p:cTn id="742" fill="hold">
                      <p:stCondLst>
                        <p:cond delay="indefinite"/>
                      </p:stCondLst>
                      <p:childTnLst>
                        <p:par>
                          <p:cTn id="743" fill="hold">
                            <p:stCondLst>
                              <p:cond delay="0"/>
                            </p:stCondLst>
                            <p:childTnLst>
                              <p:par>
                                <p:cTn id="744" nodeType="clickEffect" fill="hold" presetClass="entr" presetID="1">
                                  <p:stCondLst>
                                    <p:cond delay="0"/>
                                  </p:stCondLst>
                                  <p:childTnLst>
                                    <p:set>
                                      <p:cBhvr>
                                        <p:cTn id="745" dur="1" fill="hold">
                                          <p:stCondLst>
                                            <p:cond delay="0"/>
                                          </p:stCondLst>
                                        </p:cTn>
                                        <p:tgtEl>
                                          <p:spTgt spid="834">
                                            <p:txEl>
                                              <p:pRg st="1" end="1"/>
                                            </p:txEl>
                                          </p:spTgt>
                                        </p:tgtEl>
                                        <p:attrNameLst>
                                          <p:attrName>style.visibility</p:attrName>
                                        </p:attrNameLst>
                                      </p:cBhvr>
                                      <p:to>
                                        <p:strVal val="visible"/>
                                      </p:to>
                                    </p:set>
                                  </p:childTnLst>
                                </p:cTn>
                              </p:par>
                            </p:childTnLst>
                          </p:cTn>
                        </p:par>
                      </p:childTnLst>
                    </p:cTn>
                  </p:par>
                  <p:par>
                    <p:cTn id="746" fill="hold">
                      <p:stCondLst>
                        <p:cond delay="indefinite"/>
                      </p:stCondLst>
                      <p:childTnLst>
                        <p:par>
                          <p:cTn id="747" fill="hold">
                            <p:stCondLst>
                              <p:cond delay="0"/>
                            </p:stCondLst>
                            <p:childTnLst>
                              <p:par>
                                <p:cTn id="748" nodeType="clickEffect" fill="hold" presetClass="entr" presetID="1">
                                  <p:stCondLst>
                                    <p:cond delay="0"/>
                                  </p:stCondLst>
                                  <p:childTnLst>
                                    <p:set>
                                      <p:cBhvr>
                                        <p:cTn id="749" dur="1" fill="hold">
                                          <p:stCondLst>
                                            <p:cond delay="0"/>
                                          </p:stCondLst>
                                        </p:cTn>
                                        <p:tgtEl>
                                          <p:spTgt spid="834">
                                            <p:txEl>
                                              <p:pRg st="2" end="2"/>
                                            </p:txEl>
                                          </p:spTgt>
                                        </p:tgtEl>
                                        <p:attrNameLst>
                                          <p:attrName>style.visibility</p:attrName>
                                        </p:attrNameLst>
                                      </p:cBhvr>
                                      <p:to>
                                        <p:strVal val="visible"/>
                                      </p:to>
                                    </p:set>
                                  </p:childTnLst>
                                </p:cTn>
                              </p:par>
                            </p:childTnLst>
                          </p:cTn>
                        </p:par>
                      </p:childTnLst>
                    </p:cTn>
                  </p:par>
                  <p:par>
                    <p:cTn id="750" fill="hold">
                      <p:stCondLst>
                        <p:cond delay="indefinite"/>
                      </p:stCondLst>
                      <p:childTnLst>
                        <p:par>
                          <p:cTn id="751" fill="hold">
                            <p:stCondLst>
                              <p:cond delay="0"/>
                            </p:stCondLst>
                            <p:childTnLst>
                              <p:par>
                                <p:cTn id="752" nodeType="clickEffect" fill="hold" presetClass="entr" presetID="1">
                                  <p:stCondLst>
                                    <p:cond delay="0"/>
                                  </p:stCondLst>
                                  <p:childTnLst>
                                    <p:set>
                                      <p:cBhvr>
                                        <p:cTn id="753" dur="1" fill="hold">
                                          <p:stCondLst>
                                            <p:cond delay="0"/>
                                          </p:stCondLst>
                                        </p:cTn>
                                        <p:tgtEl>
                                          <p:spTgt spid="834">
                                            <p:txEl>
                                              <p:pRg st="3" end="3"/>
                                            </p:txEl>
                                          </p:spTgt>
                                        </p:tgtEl>
                                        <p:attrNameLst>
                                          <p:attrName>style.visibility</p:attrName>
                                        </p:attrNameLst>
                                      </p:cBhvr>
                                      <p:to>
                                        <p:strVal val="visible"/>
                                      </p:to>
                                    </p:set>
                                  </p:childTnLst>
                                </p:cTn>
                              </p:par>
                            </p:childTnLst>
                          </p:cTn>
                        </p:par>
                      </p:childTnLst>
                    </p:cTn>
                  </p:par>
                  <p:par>
                    <p:cTn id="754" fill="hold">
                      <p:stCondLst>
                        <p:cond delay="indefinite"/>
                      </p:stCondLst>
                      <p:childTnLst>
                        <p:par>
                          <p:cTn id="755" fill="hold">
                            <p:stCondLst>
                              <p:cond delay="0"/>
                            </p:stCondLst>
                            <p:childTnLst>
                              <p:par>
                                <p:cTn id="756" nodeType="clickEffect" fill="hold" presetClass="entr" presetID="1">
                                  <p:stCondLst>
                                    <p:cond delay="0"/>
                                  </p:stCondLst>
                                  <p:childTnLst>
                                    <p:set>
                                      <p:cBhvr>
                                        <p:cTn id="757" dur="1" fill="hold">
                                          <p:stCondLst>
                                            <p:cond delay="0"/>
                                          </p:stCondLst>
                                        </p:cTn>
                                        <p:tgtEl>
                                          <p:spTgt spid="834">
                                            <p:txEl>
                                              <p:pRg st="4" end="4"/>
                                            </p:txEl>
                                          </p:spTgt>
                                        </p:tgtEl>
                                        <p:attrNameLst>
                                          <p:attrName>style.visibility</p:attrName>
                                        </p:attrNameLst>
                                      </p:cBhvr>
                                      <p:to>
                                        <p:strVal val="visible"/>
                                      </p:to>
                                    </p:set>
                                  </p:childTnLst>
                                </p:cTn>
                              </p:par>
                            </p:childTnLst>
                          </p:cTn>
                        </p:par>
                      </p:childTnLst>
                    </p:cTn>
                  </p:par>
                  <p:par>
                    <p:cTn id="758" fill="hold">
                      <p:stCondLst>
                        <p:cond delay="indefinite"/>
                      </p:stCondLst>
                      <p:childTnLst>
                        <p:par>
                          <p:cTn id="759" fill="hold">
                            <p:stCondLst>
                              <p:cond delay="0"/>
                            </p:stCondLst>
                            <p:childTnLst>
                              <p:par>
                                <p:cTn id="760" nodeType="clickEffect" fill="hold" presetClass="entr" presetID="1">
                                  <p:stCondLst>
                                    <p:cond delay="0"/>
                                  </p:stCondLst>
                                  <p:childTnLst>
                                    <p:set>
                                      <p:cBhvr>
                                        <p:cTn id="761" dur="1" fill="hold">
                                          <p:stCondLst>
                                            <p:cond delay="0"/>
                                          </p:stCondLst>
                                        </p:cTn>
                                        <p:tgtEl>
                                          <p:spTgt spid="834">
                                            <p:txEl>
                                              <p:pRg st="5" end="5"/>
                                            </p:txEl>
                                          </p:spTgt>
                                        </p:tgtEl>
                                        <p:attrNameLst>
                                          <p:attrName>style.visibility</p:attrName>
                                        </p:attrNameLst>
                                      </p:cBhvr>
                                      <p:to>
                                        <p:strVal val="visible"/>
                                      </p:to>
                                    </p:set>
                                  </p:childTnLst>
                                </p:cTn>
                              </p:par>
                            </p:childTnLst>
                          </p:cTn>
                        </p:par>
                      </p:childTnLst>
                    </p:cTn>
                  </p:par>
                  <p:par>
                    <p:cTn id="762" fill="hold">
                      <p:stCondLst>
                        <p:cond delay="indefinite"/>
                      </p:stCondLst>
                      <p:childTnLst>
                        <p:par>
                          <p:cTn id="763" fill="hold">
                            <p:stCondLst>
                              <p:cond delay="0"/>
                            </p:stCondLst>
                            <p:childTnLst>
                              <p:par>
                                <p:cTn id="764" nodeType="clickEffect" fill="hold" presetClass="entr" presetID="1">
                                  <p:stCondLst>
                                    <p:cond delay="0"/>
                                  </p:stCondLst>
                                  <p:childTnLst>
                                    <p:set>
                                      <p:cBhvr>
                                        <p:cTn id="765" dur="1" fill="hold">
                                          <p:stCondLst>
                                            <p:cond delay="0"/>
                                          </p:stCondLst>
                                        </p:cTn>
                                        <p:tgtEl>
                                          <p:spTgt spid="834">
                                            <p:txEl>
                                              <p:pRg st="6" end="6"/>
                                            </p:txEl>
                                          </p:spTgt>
                                        </p:tgtEl>
                                        <p:attrNameLst>
                                          <p:attrName>style.visibility</p:attrName>
                                        </p:attrNameLst>
                                      </p:cBhvr>
                                      <p:to>
                                        <p:strVal val="visible"/>
                                      </p:to>
                                    </p:set>
                                  </p:childTnLst>
                                </p:cTn>
                              </p:par>
                            </p:childTnLst>
                          </p:cTn>
                        </p:par>
                      </p:childTnLst>
                    </p:cTn>
                  </p:par>
                  <p:par>
                    <p:cTn id="766" fill="hold">
                      <p:stCondLst>
                        <p:cond delay="indefinite"/>
                      </p:stCondLst>
                      <p:childTnLst>
                        <p:par>
                          <p:cTn id="767" fill="hold">
                            <p:stCondLst>
                              <p:cond delay="0"/>
                            </p:stCondLst>
                            <p:childTnLst>
                              <p:par>
                                <p:cTn id="768" nodeType="clickEffect" fill="hold" presetClass="entr" presetID="1">
                                  <p:stCondLst>
                                    <p:cond delay="0"/>
                                  </p:stCondLst>
                                  <p:childTnLst>
                                    <p:set>
                                      <p:cBhvr>
                                        <p:cTn id="769" dur="1" fill="hold">
                                          <p:stCondLst>
                                            <p:cond delay="0"/>
                                          </p:stCondLst>
                                        </p:cTn>
                                        <p:tgtEl>
                                          <p:spTgt spid="834">
                                            <p:txEl>
                                              <p:pRg st="7" end="7"/>
                                            </p:txEl>
                                          </p:spTgt>
                                        </p:tgtEl>
                                        <p:attrNameLst>
                                          <p:attrName>style.visibility</p:attrName>
                                        </p:attrNameLst>
                                      </p:cBhvr>
                                      <p:to>
                                        <p:strVal val="visible"/>
                                      </p:to>
                                    </p:set>
                                  </p:childTnLst>
                                </p:cTn>
                              </p:par>
                            </p:childTnLst>
                          </p:cTn>
                        </p:par>
                      </p:childTnLst>
                    </p:cTn>
                  </p:par>
                  <p:par>
                    <p:cTn id="770" fill="hold">
                      <p:stCondLst>
                        <p:cond delay="indefinite"/>
                      </p:stCondLst>
                      <p:childTnLst>
                        <p:par>
                          <p:cTn id="771" fill="hold">
                            <p:stCondLst>
                              <p:cond delay="0"/>
                            </p:stCondLst>
                            <p:childTnLst>
                              <p:par>
                                <p:cTn id="772" nodeType="clickEffect" fill="hold" presetClass="entr" presetID="1">
                                  <p:stCondLst>
                                    <p:cond delay="0"/>
                                  </p:stCondLst>
                                  <p:childTnLst>
                                    <p:set>
                                      <p:cBhvr>
                                        <p:cTn id="773" dur="1" fill="hold">
                                          <p:stCondLst>
                                            <p:cond delay="0"/>
                                          </p:stCondLst>
                                        </p:cTn>
                                        <p:tgtEl>
                                          <p:spTgt spid="834">
                                            <p:txEl>
                                              <p:pRg st="8" end="8"/>
                                            </p:txEl>
                                          </p:spTgt>
                                        </p:tgtEl>
                                        <p:attrNameLst>
                                          <p:attrName>style.visibility</p:attrName>
                                        </p:attrNameLst>
                                      </p:cBhvr>
                                      <p:to>
                                        <p:strVal val="visible"/>
                                      </p:to>
                                    </p:set>
                                  </p:childTnLst>
                                </p:cTn>
                              </p:par>
                            </p:childTnLst>
                          </p:cTn>
                        </p:par>
                      </p:childTnLst>
                    </p:cTn>
                  </p:par>
                  <p:par>
                    <p:cTn id="774" fill="hold">
                      <p:stCondLst>
                        <p:cond delay="indefinite"/>
                      </p:stCondLst>
                      <p:childTnLst>
                        <p:par>
                          <p:cTn id="775" fill="hold">
                            <p:stCondLst>
                              <p:cond delay="0"/>
                            </p:stCondLst>
                            <p:childTnLst>
                              <p:par>
                                <p:cTn id="776" nodeType="clickEffect" fill="hold" presetClass="entr" presetID="1">
                                  <p:stCondLst>
                                    <p:cond delay="0"/>
                                  </p:stCondLst>
                                  <p:childTnLst>
                                    <p:set>
                                      <p:cBhvr>
                                        <p:cTn id="777" dur="1" fill="hold">
                                          <p:stCondLst>
                                            <p:cond delay="0"/>
                                          </p:stCondLst>
                                        </p:cTn>
                                        <p:tgtEl>
                                          <p:spTgt spid="834">
                                            <p:txEl>
                                              <p:pRg st="9" end="9"/>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Leveraging the Cloud</a:t>
            </a:r>
            <a:endParaRPr b="0" lang="en-GB" sz="4050" spc="-1" strike="noStrike">
              <a:solidFill>
                <a:srgbClr val="000000"/>
              </a:solidFill>
              <a:latin typeface="Century Gothic"/>
            </a:endParaRPr>
          </a:p>
        </p:txBody>
      </p:sp>
    </p:spTree>
  </p:cSld>
  <p:timing>
    <p:tnLst>
      <p:par>
        <p:cTn id="778" dur="indefinite" restart="never" nodeType="tmRoot">
          <p:childTnLst>
            <p:seq>
              <p:cTn id="779" dur="indefinite" nodeType="mainSeq"/>
              <p:prevCondLst>
                <p:cond delay="0" evt="onPrev">
                  <p:tgtEl>
                    <p:sldTgt/>
                  </p:tgtEl>
                </p:cond>
              </p:prevCondLst>
              <p:nextCondLst>
                <p:cond delay="0" evt="onNext">
                  <p:tgtEl>
                    <p:sldTgt/>
                  </p:tgtEl>
                </p:cond>
              </p:nextCondLst>
            </p:seq>
          </p:childTnLst>
        </p:cTn>
      </p:par>
    </p:tnLst>
  </p:timing>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6"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Cloud Email Gateways</a:t>
            </a:r>
            <a:endParaRPr b="0" lang="en-GB" sz="2700" spc="-1" strike="noStrike">
              <a:solidFill>
                <a:srgbClr val="000000"/>
              </a:solidFill>
              <a:latin typeface="Century Gothic"/>
            </a:endParaRPr>
          </a:p>
        </p:txBody>
      </p:sp>
      <p:pic>
        <p:nvPicPr>
          <p:cNvPr id="837" name="Picture 2" descr=""/>
          <p:cNvPicPr/>
          <p:nvPr/>
        </p:nvPicPr>
        <p:blipFill>
          <a:blip r:embed="rId1"/>
          <a:stretch/>
        </p:blipFill>
        <p:spPr>
          <a:xfrm>
            <a:off x="1780560" y="95400"/>
            <a:ext cx="5582520" cy="4586040"/>
          </a:xfrm>
          <a:prstGeom prst="rect">
            <a:avLst/>
          </a:prstGeom>
          <a:ln>
            <a:solidFill>
              <a:srgbClr val="9f8351"/>
            </a:solidFill>
          </a:ln>
        </p:spPr>
      </p:pic>
    </p:spTree>
  </p:cSld>
  <p:timing>
    <p:tnLst>
      <p:par>
        <p:cTn id="780" dur="indefinite" restart="never" nodeType="tmRoot">
          <p:childTnLst>
            <p:seq>
              <p:cTn id="781" dur="indefinite" nodeType="mainSeq">
                <p:childTnLst>
                  <p:par>
                    <p:cTn id="782" fill="hold">
                      <p:stCondLst>
                        <p:cond delay="indefinite"/>
                      </p:stCondLst>
                      <p:childTnLst>
                        <p:par>
                          <p:cTn id="783" fill="hold">
                            <p:stCondLst>
                              <p:cond delay="0"/>
                            </p:stCondLst>
                            <p:childTnLst>
                              <p:par>
                                <p:cTn id="784" nodeType="clickEffect" fill="hold" presetClass="entr" presetID="1">
                                  <p:stCondLst>
                                    <p:cond delay="0"/>
                                  </p:stCondLst>
                                  <p:childTnLst>
                                    <p:set>
                                      <p:cBhvr>
                                        <p:cTn id="785" dur="1" fill="hold">
                                          <p:stCondLst>
                                            <p:cond delay="0"/>
                                          </p:stCondLst>
                                        </p:cTn>
                                        <p:tgtEl>
                                          <p:spTgt spid="837"/>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SaaS WAF/CDN</a:t>
            </a:r>
            <a:endParaRPr b="0" lang="en-GB" sz="2700" spc="-1" strike="noStrike">
              <a:solidFill>
                <a:srgbClr val="000000"/>
              </a:solidFill>
              <a:latin typeface="Century Gothic"/>
            </a:endParaRPr>
          </a:p>
        </p:txBody>
      </p:sp>
      <p:pic>
        <p:nvPicPr>
          <p:cNvPr id="839" name="Picture 2" descr=""/>
          <p:cNvPicPr/>
          <p:nvPr/>
        </p:nvPicPr>
        <p:blipFill>
          <a:blip r:embed="rId1"/>
          <a:stretch/>
        </p:blipFill>
        <p:spPr>
          <a:xfrm>
            <a:off x="1875240" y="87480"/>
            <a:ext cx="5393160" cy="4787280"/>
          </a:xfrm>
          <a:prstGeom prst="rect">
            <a:avLst/>
          </a:prstGeom>
          <a:ln>
            <a:solidFill>
              <a:srgbClr val="9f8351"/>
            </a:solidFill>
          </a:ln>
        </p:spPr>
      </p:pic>
    </p:spTree>
  </p:cSld>
  <p:timing>
    <p:tnLst>
      <p:par>
        <p:cTn id="786" dur="indefinite" restart="never" nodeType="tmRoot">
          <p:childTnLst>
            <p:seq>
              <p:cTn id="787" dur="indefinite" nodeType="mainSeq">
                <p:childTnLst>
                  <p:par>
                    <p:cTn id="788" fill="hold">
                      <p:stCondLst>
                        <p:cond delay="indefinite"/>
                      </p:stCondLst>
                      <p:childTnLst>
                        <p:par>
                          <p:cTn id="789" fill="hold">
                            <p:stCondLst>
                              <p:cond delay="0"/>
                            </p:stCondLst>
                            <p:childTnLst>
                              <p:par>
                                <p:cTn id="790" nodeType="clickEffect" fill="hold" presetClass="entr" presetID="1">
                                  <p:stCondLst>
                                    <p:cond delay="0"/>
                                  </p:stCondLst>
                                  <p:childTnLst>
                                    <p:set>
                                      <p:cBhvr>
                                        <p:cTn id="791" dur="1" fill="hold">
                                          <p:stCondLst>
                                            <p:cond delay="0"/>
                                          </p:stCondLst>
                                        </p:cTn>
                                        <p:tgtEl>
                                          <p:spTgt spid="8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0" name="TextShape 1"/>
          <p:cNvSpPr txBox="1"/>
          <p:nvPr/>
        </p:nvSpPr>
        <p:spPr>
          <a:xfrm>
            <a:off x="1944720" y="468000"/>
            <a:ext cx="6683400" cy="960480"/>
          </a:xfrm>
          <a:prstGeom prst="rect">
            <a:avLst/>
          </a:prstGeom>
          <a:noFill/>
          <a:ln>
            <a:noFill/>
          </a:ln>
        </p:spPr>
        <p:txBody>
          <a:bodyPr/>
          <a:p>
            <a:pPr algn="r">
              <a:lnSpc>
                <a:spcPct val="100000"/>
              </a:lnSpc>
            </a:pPr>
            <a:r>
              <a:rPr b="0" lang="en-GB" sz="3200" spc="-1" strike="noStrike">
                <a:solidFill>
                  <a:srgbClr val="728653"/>
                </a:solidFill>
                <a:latin typeface="Century Gothic"/>
              </a:rPr>
              <a:t>Moving to a Cloud-Based ERP or Email Solution</a:t>
            </a:r>
            <a:endParaRPr b="0" lang="en-GB" sz="3200" spc="-1" strike="noStrike">
              <a:solidFill>
                <a:srgbClr val="000000"/>
              </a:solidFill>
              <a:latin typeface="Century Gothic"/>
            </a:endParaRPr>
          </a:p>
        </p:txBody>
      </p:sp>
      <p:sp>
        <p:nvSpPr>
          <p:cNvPr id="841"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Traditional M&amp;A dogma is “transition, then transform”</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Companies however are leveraging migration to key technologies to the Cloud during the M&amp;A process as an enabler</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Can simultaneously replace aging, capital-intensive technology with a subscription-based operating model</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Ideal also for divestitures</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Boarding is considerably faster and cheaper than traditional on premise solutions (Accenture estimates 30% for both)</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Ultimate flexibility during a post-deal transition</a:t>
            </a:r>
            <a:endParaRPr b="0" lang="en-GB" sz="1600" spc="-1" strike="noStrike">
              <a:solidFill>
                <a:srgbClr val="404040"/>
              </a:solidFill>
              <a:latin typeface="Century Gothic"/>
            </a:endParaRPr>
          </a:p>
        </p:txBody>
      </p:sp>
    </p:spTree>
  </p:cSld>
  <p:timing>
    <p:tnLst>
      <p:par>
        <p:cTn id="792" dur="indefinite" restart="never" nodeType="tmRoot">
          <p:childTnLst>
            <p:seq>
              <p:cTn id="793" dur="indefinite" nodeType="mainSeq">
                <p:childTnLst>
                  <p:par>
                    <p:cTn id="794" fill="hold">
                      <p:stCondLst>
                        <p:cond delay="indefinite"/>
                      </p:stCondLst>
                      <p:childTnLst>
                        <p:par>
                          <p:cTn id="795" fill="hold">
                            <p:stCondLst>
                              <p:cond delay="0"/>
                            </p:stCondLst>
                            <p:childTnLst>
                              <p:par>
                                <p:cTn id="796" nodeType="clickEffect" fill="hold" presetClass="entr" presetID="1">
                                  <p:stCondLst>
                                    <p:cond delay="0"/>
                                  </p:stCondLst>
                                  <p:childTnLst>
                                    <p:set>
                                      <p:cBhvr>
                                        <p:cTn id="797" dur="1" fill="hold">
                                          <p:stCondLst>
                                            <p:cond delay="0"/>
                                          </p:stCondLst>
                                        </p:cTn>
                                        <p:tgtEl>
                                          <p:spTgt spid="841">
                                            <p:txEl>
                                              <p:pRg st="0" end="0"/>
                                            </p:txEl>
                                          </p:spTgt>
                                        </p:tgtEl>
                                        <p:attrNameLst>
                                          <p:attrName>style.visibility</p:attrName>
                                        </p:attrNameLst>
                                      </p:cBhvr>
                                      <p:to>
                                        <p:strVal val="visible"/>
                                      </p:to>
                                    </p:set>
                                  </p:childTnLst>
                                </p:cTn>
                              </p:par>
                            </p:childTnLst>
                          </p:cTn>
                        </p:par>
                      </p:childTnLst>
                    </p:cTn>
                  </p:par>
                  <p:par>
                    <p:cTn id="798" fill="hold">
                      <p:stCondLst>
                        <p:cond delay="indefinite"/>
                      </p:stCondLst>
                      <p:childTnLst>
                        <p:par>
                          <p:cTn id="799" fill="hold">
                            <p:stCondLst>
                              <p:cond delay="0"/>
                            </p:stCondLst>
                            <p:childTnLst>
                              <p:par>
                                <p:cTn id="800" nodeType="clickEffect" fill="hold" presetClass="entr" presetID="1">
                                  <p:stCondLst>
                                    <p:cond delay="0"/>
                                  </p:stCondLst>
                                  <p:childTnLst>
                                    <p:set>
                                      <p:cBhvr>
                                        <p:cTn id="801" dur="1" fill="hold">
                                          <p:stCondLst>
                                            <p:cond delay="0"/>
                                          </p:stCondLst>
                                        </p:cTn>
                                        <p:tgtEl>
                                          <p:spTgt spid="841">
                                            <p:txEl>
                                              <p:pRg st="1" end="1"/>
                                            </p:txEl>
                                          </p:spTgt>
                                        </p:tgtEl>
                                        <p:attrNameLst>
                                          <p:attrName>style.visibility</p:attrName>
                                        </p:attrNameLst>
                                      </p:cBhvr>
                                      <p:to>
                                        <p:strVal val="visible"/>
                                      </p:to>
                                    </p:set>
                                  </p:childTnLst>
                                </p:cTn>
                              </p:par>
                            </p:childTnLst>
                          </p:cTn>
                        </p:par>
                      </p:childTnLst>
                    </p:cTn>
                  </p:par>
                  <p:par>
                    <p:cTn id="802" fill="hold">
                      <p:stCondLst>
                        <p:cond delay="indefinite"/>
                      </p:stCondLst>
                      <p:childTnLst>
                        <p:par>
                          <p:cTn id="803" fill="hold">
                            <p:stCondLst>
                              <p:cond delay="0"/>
                            </p:stCondLst>
                            <p:childTnLst>
                              <p:par>
                                <p:cTn id="804" nodeType="clickEffect" fill="hold" presetClass="entr" presetID="1">
                                  <p:stCondLst>
                                    <p:cond delay="0"/>
                                  </p:stCondLst>
                                  <p:childTnLst>
                                    <p:set>
                                      <p:cBhvr>
                                        <p:cTn id="805" dur="1" fill="hold">
                                          <p:stCondLst>
                                            <p:cond delay="0"/>
                                          </p:stCondLst>
                                        </p:cTn>
                                        <p:tgtEl>
                                          <p:spTgt spid="841">
                                            <p:txEl>
                                              <p:pRg st="2" end="2"/>
                                            </p:txEl>
                                          </p:spTgt>
                                        </p:tgtEl>
                                        <p:attrNameLst>
                                          <p:attrName>style.visibility</p:attrName>
                                        </p:attrNameLst>
                                      </p:cBhvr>
                                      <p:to>
                                        <p:strVal val="visible"/>
                                      </p:to>
                                    </p:set>
                                  </p:childTnLst>
                                </p:cTn>
                              </p:par>
                            </p:childTnLst>
                          </p:cTn>
                        </p:par>
                      </p:childTnLst>
                    </p:cTn>
                  </p:par>
                  <p:par>
                    <p:cTn id="806" fill="hold">
                      <p:stCondLst>
                        <p:cond delay="indefinite"/>
                      </p:stCondLst>
                      <p:childTnLst>
                        <p:par>
                          <p:cTn id="807" fill="hold">
                            <p:stCondLst>
                              <p:cond delay="0"/>
                            </p:stCondLst>
                            <p:childTnLst>
                              <p:par>
                                <p:cTn id="808" nodeType="clickEffect" fill="hold" presetClass="entr" presetID="1">
                                  <p:stCondLst>
                                    <p:cond delay="0"/>
                                  </p:stCondLst>
                                  <p:childTnLst>
                                    <p:set>
                                      <p:cBhvr>
                                        <p:cTn id="809" dur="1" fill="hold">
                                          <p:stCondLst>
                                            <p:cond delay="0"/>
                                          </p:stCondLst>
                                        </p:cTn>
                                        <p:tgtEl>
                                          <p:spTgt spid="841">
                                            <p:txEl>
                                              <p:pRg st="3" end="3"/>
                                            </p:txEl>
                                          </p:spTgt>
                                        </p:tgtEl>
                                        <p:attrNameLst>
                                          <p:attrName>style.visibility</p:attrName>
                                        </p:attrNameLst>
                                      </p:cBhvr>
                                      <p:to>
                                        <p:strVal val="visible"/>
                                      </p:to>
                                    </p:set>
                                  </p:childTnLst>
                                </p:cTn>
                              </p:par>
                            </p:childTnLst>
                          </p:cTn>
                        </p:par>
                      </p:childTnLst>
                    </p:cTn>
                  </p:par>
                  <p:par>
                    <p:cTn id="810" fill="hold">
                      <p:stCondLst>
                        <p:cond delay="indefinite"/>
                      </p:stCondLst>
                      <p:childTnLst>
                        <p:par>
                          <p:cTn id="811" fill="hold">
                            <p:stCondLst>
                              <p:cond delay="0"/>
                            </p:stCondLst>
                            <p:childTnLst>
                              <p:par>
                                <p:cTn id="812" nodeType="clickEffect" fill="hold" presetClass="entr" presetID="1">
                                  <p:stCondLst>
                                    <p:cond delay="0"/>
                                  </p:stCondLst>
                                  <p:childTnLst>
                                    <p:set>
                                      <p:cBhvr>
                                        <p:cTn id="813" dur="1" fill="hold">
                                          <p:stCondLst>
                                            <p:cond delay="0"/>
                                          </p:stCondLst>
                                        </p:cTn>
                                        <p:tgtEl>
                                          <p:spTgt spid="841">
                                            <p:txEl>
                                              <p:pRg st="4" end="4"/>
                                            </p:txEl>
                                          </p:spTgt>
                                        </p:tgtEl>
                                        <p:attrNameLst>
                                          <p:attrName>style.visibility</p:attrName>
                                        </p:attrNameLst>
                                      </p:cBhvr>
                                      <p:to>
                                        <p:strVal val="visible"/>
                                      </p:to>
                                    </p:set>
                                  </p:childTnLst>
                                </p:cTn>
                              </p:par>
                            </p:childTnLst>
                          </p:cTn>
                        </p:par>
                      </p:childTnLst>
                    </p:cTn>
                  </p:par>
                  <p:par>
                    <p:cTn id="814" fill="hold">
                      <p:stCondLst>
                        <p:cond delay="indefinite"/>
                      </p:stCondLst>
                      <p:childTnLst>
                        <p:par>
                          <p:cTn id="815" fill="hold">
                            <p:stCondLst>
                              <p:cond delay="0"/>
                            </p:stCondLst>
                            <p:childTnLst>
                              <p:par>
                                <p:cTn id="816" nodeType="clickEffect" fill="hold" presetClass="entr" presetID="1">
                                  <p:stCondLst>
                                    <p:cond delay="0"/>
                                  </p:stCondLst>
                                  <p:childTnLst>
                                    <p:set>
                                      <p:cBhvr>
                                        <p:cTn id="817" dur="1" fill="hold">
                                          <p:stCondLst>
                                            <p:cond delay="0"/>
                                          </p:stCondLst>
                                        </p:cTn>
                                        <p:tgtEl>
                                          <p:spTgt spid="841">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2"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Cloud WAF/CDN</a:t>
            </a:r>
            <a:endParaRPr b="0" lang="en-GB" sz="2700" spc="-1" strike="noStrike">
              <a:solidFill>
                <a:srgbClr val="000000"/>
              </a:solidFill>
              <a:latin typeface="Century Gothic"/>
            </a:endParaRPr>
          </a:p>
        </p:txBody>
      </p:sp>
      <p:pic>
        <p:nvPicPr>
          <p:cNvPr id="843" name="Picture 4" descr=""/>
          <p:cNvPicPr/>
          <p:nvPr/>
        </p:nvPicPr>
        <p:blipFill>
          <a:blip r:embed="rId1"/>
          <a:stretch/>
        </p:blipFill>
        <p:spPr>
          <a:xfrm>
            <a:off x="1778760" y="363600"/>
            <a:ext cx="5586480" cy="4204080"/>
          </a:xfrm>
          <a:prstGeom prst="rect">
            <a:avLst/>
          </a:prstGeom>
          <a:ln>
            <a:solidFill>
              <a:srgbClr val="9f8351"/>
            </a:solidFill>
          </a:ln>
        </p:spPr>
      </p:pic>
    </p:spTree>
  </p:cSld>
  <p:timing>
    <p:tnLst>
      <p:par>
        <p:cTn id="818" dur="indefinite" restart="never" nodeType="tmRoot">
          <p:childTnLst>
            <p:seq>
              <p:cTn id="819" dur="indefinite" nodeType="mainSeq">
                <p:childTnLst>
                  <p:par>
                    <p:cTn id="820" fill="hold">
                      <p:stCondLst>
                        <p:cond delay="indefinite"/>
                      </p:stCondLst>
                      <p:childTnLst>
                        <p:par>
                          <p:cTn id="821" fill="hold">
                            <p:stCondLst>
                              <p:cond delay="0"/>
                            </p:stCondLst>
                            <p:childTnLst>
                              <p:par>
                                <p:cTn id="822" nodeType="clickEffect" fill="hold" presetClass="entr" presetID="1">
                                  <p:stCondLst>
                                    <p:cond delay="0"/>
                                  </p:stCondLst>
                                  <p:childTnLst>
                                    <p:set>
                                      <p:cBhvr>
                                        <p:cTn id="823" dur="1" fill="hold">
                                          <p:stCondLst>
                                            <p:cond delay="0"/>
                                          </p:stCondLst>
                                        </p:cTn>
                                        <p:tgtEl>
                                          <p:spTgt spid="843"/>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TextShape 1"/>
          <p:cNvSpPr txBox="1"/>
          <p:nvPr/>
        </p:nvSpPr>
        <p:spPr>
          <a:xfrm>
            <a:off x="808200" y="1812240"/>
            <a:ext cx="7527240" cy="2064600"/>
          </a:xfrm>
          <a:prstGeom prst="rect">
            <a:avLst/>
          </a:prstGeom>
          <a:noFill/>
          <a:ln>
            <a:noFill/>
          </a:ln>
        </p:spPr>
        <p:txBody>
          <a:bodyPr anchor="b">
            <a:normAutofit/>
          </a:bodyPr>
          <a:p>
            <a:pPr algn="r">
              <a:lnSpc>
                <a:spcPct val="100000"/>
              </a:lnSpc>
            </a:pPr>
            <a:r>
              <a:rPr b="0" lang="en-GB" sz="4050" spc="-1" strike="noStrike">
                <a:solidFill>
                  <a:srgbClr val="728653"/>
                </a:solidFill>
                <a:latin typeface="Century Gothic"/>
              </a:rPr>
              <a:t>Open Source information gathering</a:t>
            </a:r>
            <a:endParaRPr b="0" lang="en-GB" sz="4050" spc="-1" strike="noStrike">
              <a:solidFill>
                <a:srgbClr val="000000"/>
              </a:solidFill>
              <a:latin typeface="Century Gothic"/>
            </a:endParaRPr>
          </a:p>
        </p:txBody>
      </p:sp>
      <p:sp>
        <p:nvSpPr>
          <p:cNvPr id="845" name="TextShape 2"/>
          <p:cNvSpPr txBox="1"/>
          <p:nvPr/>
        </p:nvSpPr>
        <p:spPr>
          <a:xfrm>
            <a:off x="1631520" y="4033440"/>
            <a:ext cx="5880240" cy="604080"/>
          </a:xfrm>
          <a:prstGeom prst="rect">
            <a:avLst/>
          </a:prstGeom>
          <a:noFill/>
          <a:ln>
            <a:noFill/>
          </a:ln>
        </p:spPr>
        <p:txBody>
          <a:bodyPr>
            <a:normAutofit/>
          </a:bodyPr>
          <a:p>
            <a:pPr>
              <a:lnSpc>
                <a:spcPct val="100000"/>
              </a:lnSpc>
              <a:spcBef>
                <a:spcPts val="751"/>
              </a:spcBef>
            </a:pPr>
            <a:r>
              <a:rPr b="0" lang="en-GB" sz="2800" spc="-1" strike="noStrike">
                <a:solidFill>
                  <a:srgbClr val="ff0000"/>
                </a:solidFill>
                <a:latin typeface="Century Gothic"/>
              </a:rPr>
              <a:t>Backup Slides</a:t>
            </a:r>
            <a:endParaRPr b="0" lang="en-GB" sz="2800" spc="-1" strike="noStrike">
              <a:latin typeface="Arial"/>
            </a:endParaRPr>
          </a:p>
        </p:txBody>
      </p:sp>
    </p:spTree>
  </p:cSld>
  <p:timing>
    <p:tnLst>
      <p:par>
        <p:cTn id="824" dur="indefinite" restart="never" nodeType="tmRoot">
          <p:childTnLst>
            <p:seq>
              <p:cTn id="825" dur="indefinite" nodeType="mainSeq"/>
              <p:prevCondLst>
                <p:cond delay="0" evt="onPrev">
                  <p:tgtEl>
                    <p:sldTgt/>
                  </p:tgtEl>
                </p:cond>
              </p:prevCondLst>
              <p:nextCondLst>
                <p:cond delay="0" evt="onNext">
                  <p:tgtEl>
                    <p:sldTgt/>
                  </p:tgtEl>
                </p:cond>
              </p:nextCondLst>
            </p:seq>
          </p:childTnLst>
        </p:cTn>
      </p:par>
    </p:tnLst>
  </p:timing>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6" name="TextShape 1"/>
          <p:cNvSpPr txBox="1"/>
          <p:nvPr/>
        </p:nvSpPr>
        <p:spPr>
          <a:xfrm>
            <a:off x="3454560" y="205920"/>
            <a:ext cx="5231880" cy="856800"/>
          </a:xfrm>
          <a:prstGeom prst="rect">
            <a:avLst/>
          </a:prstGeom>
          <a:noFill/>
          <a:ln>
            <a:noFill/>
          </a:ln>
        </p:spPr>
        <p:txBody>
          <a:bodyPr>
            <a:normAutofit/>
          </a:bodyPr>
          <a:p>
            <a:pPr>
              <a:lnSpc>
                <a:spcPct val="100000"/>
              </a:lnSpc>
            </a:pPr>
            <a:r>
              <a:rPr b="0" lang="en-GB" sz="3600" spc="-1" strike="noStrike">
                <a:solidFill>
                  <a:srgbClr val="728653"/>
                </a:solidFill>
                <a:latin typeface="Century Gothic"/>
              </a:rPr>
              <a:t>Open Source Intelligence</a:t>
            </a:r>
            <a:endParaRPr b="0" lang="en-GB" sz="3600" spc="-1" strike="noStrike">
              <a:solidFill>
                <a:srgbClr val="000000"/>
              </a:solidFill>
              <a:latin typeface="Century Gothic"/>
            </a:endParaRPr>
          </a:p>
        </p:txBody>
      </p:sp>
      <p:sp>
        <p:nvSpPr>
          <p:cNvPr id="847" name="TextShape 2"/>
          <p:cNvSpPr txBox="1"/>
          <p:nvPr/>
        </p:nvSpPr>
        <p:spPr>
          <a:xfrm>
            <a:off x="3543480" y="1063080"/>
            <a:ext cx="5143320" cy="35308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Collection of free tools and source of information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They divide into</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Tools which can run locally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Search Engine “dorking” (e.g. Google hacking)</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Semi-closed sources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Exploitation of sites which have originally other purposes (e.g. social networks, dating sites…)</a:t>
            </a:r>
            <a:endParaRPr b="0" lang="en-GB" sz="1600" spc="-1" strike="noStrike">
              <a:solidFill>
                <a:srgbClr val="404040"/>
              </a:solidFill>
              <a:latin typeface="Century Gothic"/>
            </a:endParaRPr>
          </a:p>
        </p:txBody>
      </p:sp>
      <p:sp>
        <p:nvSpPr>
          <p:cNvPr id="848" name="TextShape 3"/>
          <p:cNvSpPr txBox="1"/>
          <p:nvPr/>
        </p:nvSpPr>
        <p:spPr>
          <a:xfrm>
            <a:off x="0" y="4767120"/>
            <a:ext cx="2895120" cy="274320"/>
          </a:xfrm>
          <a:prstGeom prst="rect">
            <a:avLst/>
          </a:prstGeom>
          <a:noFill/>
          <a:ln>
            <a:noFill/>
          </a:ln>
        </p:spPr>
        <p:txBody>
          <a:bodyPr anchor="ctr"/>
          <a:p>
            <a:pPr>
              <a:lnSpc>
                <a:spcPct val="100000"/>
              </a:lnSpc>
            </a:pPr>
            <a:fld id="{0175B09D-7DE6-4D71-B58A-9250EC9B90F1}"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49" name="pasted-image.tiff" descr=""/>
          <p:cNvPicPr/>
          <p:nvPr/>
        </p:nvPicPr>
        <p:blipFill>
          <a:blip r:embed="rId1"/>
          <a:stretch/>
        </p:blipFill>
        <p:spPr>
          <a:xfrm>
            <a:off x="308520" y="87120"/>
            <a:ext cx="2986200" cy="4523400"/>
          </a:xfrm>
          <a:prstGeom prst="rect">
            <a:avLst/>
          </a:prstGeom>
          <a:ln w="25560">
            <a:solidFill>
              <a:srgbClr val="f3f7f5"/>
            </a:solidFill>
            <a:round/>
          </a:ln>
          <a:effectLst>
            <a:outerShdw dist="25318" dir="3609244">
              <a:srgbClr val="000000">
                <a:alpha val="70000"/>
              </a:srgbClr>
            </a:outerShdw>
          </a:effectLst>
        </p:spPr>
      </p:pic>
    </p:spTree>
  </p:cSld>
  <p:timing>
    <p:tnLst>
      <p:par>
        <p:cTn id="826" dur="indefinite" restart="never" nodeType="tmRoot">
          <p:childTnLst>
            <p:seq>
              <p:cTn id="827" dur="indefinite" nodeType="mainSeq">
                <p:childTnLst>
                  <p:par>
                    <p:cTn id="828" fill="hold">
                      <p:stCondLst>
                        <p:cond delay="indefinite"/>
                      </p:stCondLst>
                      <p:childTnLst>
                        <p:par>
                          <p:cTn id="829" fill="hold">
                            <p:stCondLst>
                              <p:cond delay="0"/>
                            </p:stCondLst>
                            <p:childTnLst>
                              <p:par>
                                <p:cTn id="830" nodeType="clickEffect" fill="hold" presetClass="entr" presetID="1">
                                  <p:stCondLst>
                                    <p:cond delay="0"/>
                                  </p:stCondLst>
                                  <p:childTnLst>
                                    <p:set>
                                      <p:cBhvr>
                                        <p:cTn id="831" dur="1" fill="hold">
                                          <p:stCondLst>
                                            <p:cond delay="0"/>
                                          </p:stCondLst>
                                        </p:cTn>
                                        <p:tgtEl>
                                          <p:spTgt spid="847">
                                            <p:txEl>
                                              <p:pRg st="0" end="0"/>
                                            </p:txEl>
                                          </p:spTgt>
                                        </p:tgtEl>
                                        <p:attrNameLst>
                                          <p:attrName>style.visibility</p:attrName>
                                        </p:attrNameLst>
                                      </p:cBhvr>
                                      <p:to>
                                        <p:strVal val="visible"/>
                                      </p:to>
                                    </p:set>
                                  </p:childTnLst>
                                </p:cTn>
                              </p:par>
                            </p:childTnLst>
                          </p:cTn>
                        </p:par>
                      </p:childTnLst>
                    </p:cTn>
                  </p:par>
                  <p:par>
                    <p:cTn id="832" fill="hold">
                      <p:stCondLst>
                        <p:cond delay="indefinite"/>
                      </p:stCondLst>
                      <p:childTnLst>
                        <p:par>
                          <p:cTn id="833" fill="hold">
                            <p:stCondLst>
                              <p:cond delay="0"/>
                            </p:stCondLst>
                            <p:childTnLst>
                              <p:par>
                                <p:cTn id="834" nodeType="clickEffect" fill="hold" presetClass="entr" presetID="1">
                                  <p:stCondLst>
                                    <p:cond delay="0"/>
                                  </p:stCondLst>
                                  <p:childTnLst>
                                    <p:set>
                                      <p:cBhvr>
                                        <p:cTn id="835" dur="1" fill="hold">
                                          <p:stCondLst>
                                            <p:cond delay="0"/>
                                          </p:stCondLst>
                                        </p:cTn>
                                        <p:tgtEl>
                                          <p:spTgt spid="847">
                                            <p:txEl>
                                              <p:pRg st="1" end="1"/>
                                            </p:txEl>
                                          </p:spTgt>
                                        </p:tgtEl>
                                        <p:attrNameLst>
                                          <p:attrName>style.visibility</p:attrName>
                                        </p:attrNameLst>
                                      </p:cBhvr>
                                      <p:to>
                                        <p:strVal val="visible"/>
                                      </p:to>
                                    </p:set>
                                  </p:childTnLst>
                                </p:cTn>
                              </p:par>
                            </p:childTnLst>
                          </p:cTn>
                        </p:par>
                      </p:childTnLst>
                    </p:cTn>
                  </p:par>
                  <p:par>
                    <p:cTn id="836" fill="hold">
                      <p:stCondLst>
                        <p:cond delay="indefinite"/>
                      </p:stCondLst>
                      <p:childTnLst>
                        <p:par>
                          <p:cTn id="837" fill="hold">
                            <p:stCondLst>
                              <p:cond delay="0"/>
                            </p:stCondLst>
                            <p:childTnLst>
                              <p:par>
                                <p:cTn id="838" nodeType="clickEffect" fill="hold" presetClass="entr" presetID="1">
                                  <p:stCondLst>
                                    <p:cond delay="0"/>
                                  </p:stCondLst>
                                  <p:childTnLst>
                                    <p:set>
                                      <p:cBhvr>
                                        <p:cTn id="839" dur="1" fill="hold">
                                          <p:stCondLst>
                                            <p:cond delay="0"/>
                                          </p:stCondLst>
                                        </p:cTn>
                                        <p:tgtEl>
                                          <p:spTgt spid="847">
                                            <p:txEl>
                                              <p:pRg st="2" end="2"/>
                                            </p:txEl>
                                          </p:spTgt>
                                        </p:tgtEl>
                                        <p:attrNameLst>
                                          <p:attrName>style.visibility</p:attrName>
                                        </p:attrNameLst>
                                      </p:cBhvr>
                                      <p:to>
                                        <p:strVal val="visible"/>
                                      </p:to>
                                    </p:set>
                                  </p:childTnLst>
                                </p:cTn>
                              </p:par>
                            </p:childTnLst>
                          </p:cTn>
                        </p:par>
                      </p:childTnLst>
                    </p:cTn>
                  </p:par>
                  <p:par>
                    <p:cTn id="840" fill="hold">
                      <p:stCondLst>
                        <p:cond delay="indefinite"/>
                      </p:stCondLst>
                      <p:childTnLst>
                        <p:par>
                          <p:cTn id="841" fill="hold">
                            <p:stCondLst>
                              <p:cond delay="0"/>
                            </p:stCondLst>
                            <p:childTnLst>
                              <p:par>
                                <p:cTn id="842" nodeType="clickEffect" fill="hold" presetClass="entr" presetID="1">
                                  <p:stCondLst>
                                    <p:cond delay="0"/>
                                  </p:stCondLst>
                                  <p:childTnLst>
                                    <p:set>
                                      <p:cBhvr>
                                        <p:cTn id="843" dur="1" fill="hold">
                                          <p:stCondLst>
                                            <p:cond delay="0"/>
                                          </p:stCondLst>
                                        </p:cTn>
                                        <p:tgtEl>
                                          <p:spTgt spid="847">
                                            <p:txEl>
                                              <p:pRg st="3" end="3"/>
                                            </p:txEl>
                                          </p:spTgt>
                                        </p:tgtEl>
                                        <p:attrNameLst>
                                          <p:attrName>style.visibility</p:attrName>
                                        </p:attrNameLst>
                                      </p:cBhvr>
                                      <p:to>
                                        <p:strVal val="visible"/>
                                      </p:to>
                                    </p:set>
                                  </p:childTnLst>
                                </p:cTn>
                              </p:par>
                            </p:childTnLst>
                          </p:cTn>
                        </p:par>
                      </p:childTnLst>
                    </p:cTn>
                  </p:par>
                  <p:par>
                    <p:cTn id="844" fill="hold">
                      <p:stCondLst>
                        <p:cond delay="indefinite"/>
                      </p:stCondLst>
                      <p:childTnLst>
                        <p:par>
                          <p:cTn id="845" fill="hold">
                            <p:stCondLst>
                              <p:cond delay="0"/>
                            </p:stCondLst>
                            <p:childTnLst>
                              <p:par>
                                <p:cTn id="846" nodeType="clickEffect" fill="hold" presetClass="entr" presetID="1">
                                  <p:stCondLst>
                                    <p:cond delay="0"/>
                                  </p:stCondLst>
                                  <p:childTnLst>
                                    <p:set>
                                      <p:cBhvr>
                                        <p:cTn id="847" dur="1" fill="hold">
                                          <p:stCondLst>
                                            <p:cond delay="0"/>
                                          </p:stCondLst>
                                        </p:cTn>
                                        <p:tgtEl>
                                          <p:spTgt spid="847">
                                            <p:txEl>
                                              <p:pRg st="4" end="4"/>
                                            </p:txEl>
                                          </p:spTgt>
                                        </p:tgtEl>
                                        <p:attrNameLst>
                                          <p:attrName>style.visibility</p:attrName>
                                        </p:attrNameLst>
                                      </p:cBhvr>
                                      <p:to>
                                        <p:strVal val="visible"/>
                                      </p:to>
                                    </p:set>
                                  </p:childTnLst>
                                </p:cTn>
                              </p:par>
                            </p:childTnLst>
                          </p:cTn>
                        </p:par>
                      </p:childTnLst>
                    </p:cTn>
                  </p:par>
                  <p:par>
                    <p:cTn id="848" fill="hold">
                      <p:stCondLst>
                        <p:cond delay="indefinite"/>
                      </p:stCondLst>
                      <p:childTnLst>
                        <p:par>
                          <p:cTn id="849" fill="hold">
                            <p:stCondLst>
                              <p:cond delay="0"/>
                            </p:stCondLst>
                            <p:childTnLst>
                              <p:par>
                                <p:cTn id="850" nodeType="clickEffect" fill="hold" presetClass="entr" presetID="1">
                                  <p:stCondLst>
                                    <p:cond delay="0"/>
                                  </p:stCondLst>
                                  <p:childTnLst>
                                    <p:set>
                                      <p:cBhvr>
                                        <p:cTn id="851" dur="1" fill="hold">
                                          <p:stCondLst>
                                            <p:cond delay="0"/>
                                          </p:stCondLst>
                                        </p:cTn>
                                        <p:tgtEl>
                                          <p:spTgt spid="847">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Academic Minute…</a:t>
            </a:r>
            <a:endParaRPr b="0" lang="en-GB" sz="2700" spc="-1" strike="noStrike">
              <a:solidFill>
                <a:srgbClr val="000000"/>
              </a:solidFill>
              <a:latin typeface="Century Gothic"/>
            </a:endParaRPr>
          </a:p>
        </p:txBody>
      </p:sp>
      <p:sp>
        <p:nvSpPr>
          <p:cNvPr id="762" name="TextShape 2"/>
          <p:cNvSpPr txBox="1"/>
          <p:nvPr/>
        </p:nvSpPr>
        <p:spPr>
          <a:xfrm>
            <a:off x="457200" y="1420200"/>
            <a:ext cx="8229240" cy="3616920"/>
          </a:xfrm>
          <a:prstGeom prst="rect">
            <a:avLst/>
          </a:prstGeom>
          <a:noFill/>
          <a:ln>
            <a:noFill/>
          </a:ln>
        </p:spPr>
        <p:txBody>
          <a:bodyPr>
            <a:normAutofit/>
          </a:bodyPr>
          <a:p>
            <a:pPr marL="257040" indent="-256680">
              <a:lnSpc>
                <a:spcPct val="100000"/>
              </a:lnSpc>
              <a:spcBef>
                <a:spcPts val="751"/>
              </a:spcBef>
              <a:spcAft>
                <a:spcPts val="1199"/>
              </a:spcAft>
              <a:buClr>
                <a:srgbClr val="a53010"/>
              </a:buClr>
              <a:buFont typeface="Wingdings 3" charset="2"/>
              <a:buChar char=""/>
            </a:pPr>
            <a:r>
              <a:rPr b="0" lang="en-GB" sz="1600" spc="-1" strike="noStrike">
                <a:solidFill>
                  <a:srgbClr val="404040"/>
                </a:solidFill>
                <a:latin typeface="Century Gothic"/>
              </a:rPr>
              <a:t>Black’s Law Dictionary defines mergers and acquisitions as the following:</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Merger: The union of two or more corporations by the transfer of property of all, to one of them, which continues in existence, the others being swallowed up or merged therein…</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 The act of becoming the owner of a certain property…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Divestiture: to deprive; to take away; to withdraw</a:t>
            </a:r>
            <a:endParaRPr b="0" lang="en-GB" sz="1600" spc="-1" strike="noStrike">
              <a:solidFill>
                <a:srgbClr val="404040"/>
              </a:solidFill>
              <a:latin typeface="Century Gothic"/>
            </a:endParaRPr>
          </a:p>
        </p:txBody>
      </p:sp>
    </p:spTree>
  </p:cSld>
  <p:timing>
    <p:tnLst>
      <p:par>
        <p:cTn id="29" dur="indefinite" restart="never" nodeType="tmRoot">
          <p:childTnLst>
            <p:seq>
              <p:cTn id="30" dur="indefinite" nodeType="mainSeq">
                <p:childTnLst>
                  <p:par>
                    <p:cTn id="31" fill="hold">
                      <p:stCondLst>
                        <p:cond delay="indefinite"/>
                      </p:stCondLst>
                      <p:childTnLst>
                        <p:par>
                          <p:cTn id="32" fill="hold">
                            <p:stCondLst>
                              <p:cond delay="0"/>
                            </p:stCondLst>
                            <p:childTnLst>
                              <p:par>
                                <p:cTn id="33" nodeType="clickEffect" fill="hold" presetClass="entr" presetID="1">
                                  <p:stCondLst>
                                    <p:cond delay="0"/>
                                  </p:stCondLst>
                                  <p:childTnLst>
                                    <p:set>
                                      <p:cBhvr>
                                        <p:cTn id="34" dur="1" fill="hold">
                                          <p:stCondLst>
                                            <p:cond delay="0"/>
                                          </p:stCondLst>
                                        </p:cTn>
                                        <p:tgtEl>
                                          <p:spTgt spid="762">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nodeType="clickEffect" fill="hold" presetClass="entr" presetID="1">
                                  <p:stCondLst>
                                    <p:cond delay="0"/>
                                  </p:stCondLst>
                                  <p:childTnLst>
                                    <p:set>
                                      <p:cBhvr>
                                        <p:cTn id="38" dur="1" fill="hold">
                                          <p:stCondLst>
                                            <p:cond delay="0"/>
                                          </p:stCondLst>
                                        </p:cTn>
                                        <p:tgtEl>
                                          <p:spTgt spid="762">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fill="hold" presetClass="entr" presetID="1">
                                  <p:stCondLst>
                                    <p:cond delay="0"/>
                                  </p:stCondLst>
                                  <p:childTnLst>
                                    <p:set>
                                      <p:cBhvr>
                                        <p:cTn id="42" dur="1" fill="hold">
                                          <p:stCondLst>
                                            <p:cond delay="0"/>
                                          </p:stCondLst>
                                        </p:cTn>
                                        <p:tgtEl>
                                          <p:spTgt spid="762">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fill="hold" presetClass="entr" presetID="1">
                                  <p:stCondLst>
                                    <p:cond delay="0"/>
                                  </p:stCondLst>
                                  <p:childTnLst>
                                    <p:set>
                                      <p:cBhvr>
                                        <p:cTn id="46" dur="1" fill="hold">
                                          <p:stCondLst>
                                            <p:cond delay="0"/>
                                          </p:stCondLst>
                                        </p:cTn>
                                        <p:tgtEl>
                                          <p:spTgt spid="762">
                                            <p:txEl>
                                              <p:pRg st="3" end="3"/>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TextShape 1"/>
          <p:cNvSpPr txBox="1"/>
          <p:nvPr/>
        </p:nvSpPr>
        <p:spPr>
          <a:xfrm>
            <a:off x="457200" y="205920"/>
            <a:ext cx="3081240" cy="1540080"/>
          </a:xfrm>
          <a:prstGeom prst="rect">
            <a:avLst/>
          </a:prstGeom>
          <a:noFill/>
          <a:ln>
            <a:noFill/>
          </a:ln>
        </p:spPr>
        <p:txBody>
          <a:bodyPr/>
          <a:p>
            <a:pPr>
              <a:lnSpc>
                <a:spcPct val="100000"/>
              </a:lnSpc>
            </a:pPr>
            <a:r>
              <a:rPr b="0" lang="en-GB" sz="2400" spc="-1" strike="noStrike">
                <a:solidFill>
                  <a:srgbClr val="728653"/>
                </a:solidFill>
                <a:latin typeface="Century Gothic"/>
              </a:rPr>
              <a:t>METASPLOIT recon-ng</a:t>
            </a:r>
            <a:endParaRPr b="0" lang="en-GB" sz="2400" spc="-1" strike="noStrike">
              <a:solidFill>
                <a:srgbClr val="000000"/>
              </a:solidFill>
              <a:latin typeface="Century Gothic"/>
            </a:endParaRPr>
          </a:p>
        </p:txBody>
      </p:sp>
      <p:sp>
        <p:nvSpPr>
          <p:cNvPr id="851" name="TextShape 2"/>
          <p:cNvSpPr txBox="1"/>
          <p:nvPr/>
        </p:nvSpPr>
        <p:spPr>
          <a:xfrm>
            <a:off x="0" y="4767120"/>
            <a:ext cx="2895120" cy="274320"/>
          </a:xfrm>
          <a:prstGeom prst="rect">
            <a:avLst/>
          </a:prstGeom>
          <a:noFill/>
          <a:ln>
            <a:noFill/>
          </a:ln>
        </p:spPr>
        <p:txBody>
          <a:bodyPr anchor="ctr"/>
          <a:p>
            <a:pPr>
              <a:lnSpc>
                <a:spcPct val="100000"/>
              </a:lnSpc>
            </a:pPr>
            <a:fld id="{77C168A8-F23A-4149-A670-852CD4B97B34}"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52" name="Picture 4" descr=""/>
          <p:cNvPicPr/>
          <p:nvPr/>
        </p:nvPicPr>
        <p:blipFill>
          <a:blip r:embed="rId1"/>
          <a:stretch/>
        </p:blipFill>
        <p:spPr>
          <a:xfrm>
            <a:off x="3538800" y="205920"/>
            <a:ext cx="5490000" cy="4361040"/>
          </a:xfrm>
          <a:prstGeom prst="rect">
            <a:avLst/>
          </a:prstGeom>
          <a:ln>
            <a:noFill/>
          </a:ln>
        </p:spPr>
      </p:pic>
    </p:spTree>
  </p:cSld>
  <p:timing>
    <p:tnLst>
      <p:par>
        <p:cTn id="852" dur="indefinite" restart="never" nodeType="tmRoot">
          <p:childTnLst>
            <p:seq>
              <p:cTn id="853" dur="indefinite" nodeType="mainSeq"/>
              <p:prevCondLst>
                <p:cond delay="0" evt="onPrev">
                  <p:tgtEl>
                    <p:sldTgt/>
                  </p:tgtEl>
                </p:cond>
              </p:prevCondLst>
              <p:nextCondLst>
                <p:cond delay="0"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FOCA Search</a:t>
            </a:r>
            <a:endParaRPr b="0" lang="en-GB" sz="2400" spc="-1" strike="noStrike">
              <a:solidFill>
                <a:srgbClr val="000000"/>
              </a:solidFill>
              <a:latin typeface="Century Gothic"/>
            </a:endParaRPr>
          </a:p>
        </p:txBody>
      </p:sp>
      <p:sp>
        <p:nvSpPr>
          <p:cNvPr id="854" name="TextShape 2"/>
          <p:cNvSpPr txBox="1"/>
          <p:nvPr/>
        </p:nvSpPr>
        <p:spPr>
          <a:xfrm>
            <a:off x="0" y="4767120"/>
            <a:ext cx="2895120" cy="274320"/>
          </a:xfrm>
          <a:prstGeom prst="rect">
            <a:avLst/>
          </a:prstGeom>
          <a:noFill/>
          <a:ln>
            <a:noFill/>
          </a:ln>
        </p:spPr>
        <p:txBody>
          <a:bodyPr anchor="ctr"/>
          <a:p>
            <a:pPr>
              <a:lnSpc>
                <a:spcPct val="100000"/>
              </a:lnSpc>
            </a:pPr>
            <a:fld id="{3E8B938C-5F89-4FD3-AB33-E4A0370FF8D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55" name="pasted-image.tiff" descr=""/>
          <p:cNvPicPr/>
          <p:nvPr/>
        </p:nvPicPr>
        <p:blipFill>
          <a:blip r:embed="rId1"/>
          <a:stretch/>
        </p:blipFill>
        <p:spPr>
          <a:xfrm>
            <a:off x="757800" y="937440"/>
            <a:ext cx="7628040" cy="3999960"/>
          </a:xfrm>
          <a:prstGeom prst="rect">
            <a:avLst/>
          </a:prstGeom>
          <a:ln w="25560">
            <a:solidFill>
              <a:srgbClr val="f3f7f5"/>
            </a:solidFill>
            <a:miter/>
          </a:ln>
          <a:effectLst>
            <a:outerShdw dist="25318" dir="3609244">
              <a:srgbClr val="000000">
                <a:alpha val="70000"/>
              </a:srgbClr>
            </a:outerShdw>
          </a:effectLst>
        </p:spPr>
      </p:pic>
    </p:spTree>
  </p:cSld>
  <p:timing>
    <p:tnLst>
      <p:par>
        <p:cTn id="854" dur="indefinite" restart="never" nodeType="tmRoot">
          <p:childTnLst>
            <p:seq>
              <p:cTn id="855" dur="indefinite" nodeType="mainSeq">
                <p:childTnLst>
                  <p:par>
                    <p:cTn id="856" fill="hold">
                      <p:stCondLst>
                        <p:cond delay="indefinite"/>
                      </p:stCondLst>
                      <p:childTnLst>
                        <p:par>
                          <p:cTn id="857" fill="hold">
                            <p:stCondLst>
                              <p:cond delay="0"/>
                            </p:stCondLst>
                            <p:childTnLst>
                              <p:par>
                                <p:cTn id="858" nodeType="clickEffect" fill="hold" presetClass="entr" presetID="1">
                                  <p:stCondLst>
                                    <p:cond delay="0"/>
                                  </p:stCondLst>
                                  <p:childTnLst>
                                    <p:set>
                                      <p:cBhvr>
                                        <p:cTn id="859" dur="1" fill="hold">
                                          <p:stCondLst>
                                            <p:cond delay="0"/>
                                          </p:stCondLst>
                                        </p:cTn>
                                        <p:tgtEl>
                                          <p:spTgt spid="8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56" name="pasted-image.tiff" descr=""/>
          <p:cNvPicPr/>
          <p:nvPr/>
        </p:nvPicPr>
        <p:blipFill>
          <a:blip r:embed="rId1"/>
          <a:stretch/>
        </p:blipFill>
        <p:spPr>
          <a:xfrm>
            <a:off x="3209400" y="205920"/>
            <a:ext cx="5694480" cy="4540320"/>
          </a:xfrm>
          <a:prstGeom prst="rect">
            <a:avLst/>
          </a:prstGeom>
          <a:ln w="25560">
            <a:solidFill>
              <a:srgbClr val="f3f7f5"/>
            </a:solidFill>
            <a:miter/>
          </a:ln>
          <a:effectLst>
            <a:outerShdw dist="25318" dir="3609244">
              <a:srgbClr val="000000">
                <a:alpha val="70000"/>
              </a:srgbClr>
            </a:outerShdw>
          </a:effectLst>
        </p:spPr>
      </p:pic>
      <p:sp>
        <p:nvSpPr>
          <p:cNvPr id="857" name="CustomShape 1"/>
          <p:cNvSpPr/>
          <p:nvPr/>
        </p:nvSpPr>
        <p:spPr>
          <a:xfrm>
            <a:off x="265320" y="205920"/>
            <a:ext cx="2733840" cy="3506040"/>
          </a:xfrm>
          <a:prstGeom prst="rect">
            <a:avLst/>
          </a:prstGeom>
          <a:noFill/>
          <a:ln>
            <a:noFill/>
          </a:ln>
        </p:spPr>
        <p:style>
          <a:lnRef idx="0"/>
          <a:fillRef idx="0"/>
          <a:effectRef idx="0"/>
          <a:fontRef idx="minor"/>
        </p:style>
        <p:txBody>
          <a:bodyPr anchor="ctr">
            <a:normAutofit/>
          </a:bodyPr>
          <a:p>
            <a:pPr>
              <a:lnSpc>
                <a:spcPct val="100000"/>
              </a:lnSpc>
            </a:pPr>
            <a:r>
              <a:rPr b="0" lang="en-GB" sz="3600" spc="-1" strike="noStrike">
                <a:solidFill>
                  <a:srgbClr val="1a3f7f"/>
                </a:solidFill>
                <a:latin typeface="Century Gothic"/>
              </a:rPr>
              <a:t>Job Posting’s Harvesting</a:t>
            </a:r>
            <a:endParaRPr b="0" lang="en-GB" sz="3600" spc="-1" strike="noStrike">
              <a:latin typeface="Arial"/>
            </a:endParaRPr>
          </a:p>
        </p:txBody>
      </p:sp>
      <p:sp>
        <p:nvSpPr>
          <p:cNvPr id="858" name="TextShape 2"/>
          <p:cNvSpPr txBox="1"/>
          <p:nvPr/>
        </p:nvSpPr>
        <p:spPr>
          <a:xfrm>
            <a:off x="0" y="4767120"/>
            <a:ext cx="2895120" cy="274320"/>
          </a:xfrm>
          <a:prstGeom prst="rect">
            <a:avLst/>
          </a:prstGeom>
          <a:noFill/>
          <a:ln>
            <a:noFill/>
          </a:ln>
        </p:spPr>
        <p:txBody>
          <a:bodyPr anchor="ctr"/>
          <a:p>
            <a:pPr>
              <a:lnSpc>
                <a:spcPct val="100000"/>
              </a:lnSpc>
            </a:pPr>
            <a:fld id="{D35D9A39-4DF6-4030-90B5-BA622EADAD7B}"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860" dur="indefinite" restart="never" nodeType="tmRoot">
          <p:childTnLst>
            <p:seq>
              <p:cTn id="861" dur="indefinite" nodeType="mainSeq"/>
              <p:prevCondLst>
                <p:cond delay="0" evt="onPrev">
                  <p:tgtEl>
                    <p:sldTgt/>
                  </p:tgtEl>
                </p:cond>
              </p:prevCondLst>
              <p:nextCondLst>
                <p:cond delay="0" evt="onNext">
                  <p:tgtEl>
                    <p:sldTgt/>
                  </p:tgtEl>
                </p:cond>
              </p:nextCondLst>
            </p:seq>
          </p:childTnLst>
        </p:cTn>
      </p:par>
    </p:tnLst>
  </p:timing>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TextShape 1"/>
          <p:cNvSpPr txBox="1"/>
          <p:nvPr/>
        </p:nvSpPr>
        <p:spPr>
          <a:xfrm>
            <a:off x="265320" y="205920"/>
            <a:ext cx="2733840" cy="3506040"/>
          </a:xfrm>
          <a:prstGeom prst="rect">
            <a:avLst/>
          </a:prstGeom>
          <a:noFill/>
          <a:ln>
            <a:noFill/>
          </a:ln>
        </p:spPr>
        <p:txBody>
          <a:bodyPr/>
          <a:p>
            <a:pPr>
              <a:lnSpc>
                <a:spcPct val="100000"/>
              </a:lnSpc>
            </a:pPr>
            <a:r>
              <a:rPr b="0" lang="en-GB" sz="2400" spc="-1" strike="noStrike">
                <a:solidFill>
                  <a:srgbClr val="728653"/>
                </a:solidFill>
                <a:latin typeface="Century Gothic"/>
              </a:rPr>
              <a:t>Job Posting’s Harvesting</a:t>
            </a:r>
            <a:endParaRPr b="0" lang="en-GB" sz="2400" spc="-1" strike="noStrike">
              <a:solidFill>
                <a:srgbClr val="000000"/>
              </a:solidFill>
              <a:latin typeface="Century Gothic"/>
            </a:endParaRPr>
          </a:p>
        </p:txBody>
      </p:sp>
      <p:sp>
        <p:nvSpPr>
          <p:cNvPr id="860" name="TextShape 2"/>
          <p:cNvSpPr txBox="1"/>
          <p:nvPr/>
        </p:nvSpPr>
        <p:spPr>
          <a:xfrm>
            <a:off x="0" y="4767120"/>
            <a:ext cx="2895120" cy="274320"/>
          </a:xfrm>
          <a:prstGeom prst="rect">
            <a:avLst/>
          </a:prstGeom>
          <a:noFill/>
          <a:ln>
            <a:noFill/>
          </a:ln>
        </p:spPr>
        <p:txBody>
          <a:bodyPr anchor="ctr"/>
          <a:p>
            <a:pPr>
              <a:lnSpc>
                <a:spcPct val="100000"/>
              </a:lnSpc>
            </a:pPr>
            <a:fld id="{D3FE590F-51BC-4497-A04A-D9845AA2B60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61" name="pasted-image.tiff" descr=""/>
          <p:cNvPicPr/>
          <p:nvPr/>
        </p:nvPicPr>
        <p:blipFill>
          <a:blip r:embed="rId1"/>
          <a:stretch/>
        </p:blipFill>
        <p:spPr>
          <a:xfrm>
            <a:off x="2999160" y="205920"/>
            <a:ext cx="5964480" cy="4047480"/>
          </a:xfrm>
          <a:prstGeom prst="rect">
            <a:avLst/>
          </a:prstGeom>
          <a:ln w="25560">
            <a:solidFill>
              <a:srgbClr val="f3f7f5"/>
            </a:solidFill>
            <a:miter/>
          </a:ln>
          <a:effectLst>
            <a:outerShdw dist="25318" dir="3609244">
              <a:srgbClr val="000000">
                <a:alpha val="70000"/>
              </a:srgbClr>
            </a:outerShdw>
          </a:effectLst>
        </p:spPr>
      </p:pic>
    </p:spTree>
  </p:cSld>
  <p:timing>
    <p:tnLst>
      <p:par>
        <p:cTn id="862" dur="indefinite" restart="never" nodeType="tmRoot">
          <p:childTnLst>
            <p:seq>
              <p:cTn id="863" dur="indefinite" nodeType="mainSeq"/>
              <p:prevCondLst>
                <p:cond delay="0" evt="onPrev">
                  <p:tgtEl>
                    <p:sldTgt/>
                  </p:tgtEl>
                </p:cond>
              </p:prevCondLst>
              <p:nextCondLst>
                <p:cond delay="0" evt="onNext">
                  <p:tgtEl>
                    <p:sldTgt/>
                  </p:tgtEl>
                </p:cond>
              </p:nextCondLst>
            </p:seq>
          </p:childTnLst>
        </p:cTn>
      </p:par>
    </p:tnLst>
  </p:timing>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TextShape 1"/>
          <p:cNvSpPr txBox="1"/>
          <p:nvPr/>
        </p:nvSpPr>
        <p:spPr>
          <a:xfrm>
            <a:off x="457200" y="205920"/>
            <a:ext cx="2715480" cy="2564280"/>
          </a:xfrm>
          <a:prstGeom prst="rect">
            <a:avLst/>
          </a:prstGeom>
          <a:noFill/>
          <a:ln>
            <a:noFill/>
          </a:ln>
        </p:spPr>
        <p:txBody>
          <a:bodyPr/>
          <a:p>
            <a:pPr>
              <a:lnSpc>
                <a:spcPct val="100000"/>
              </a:lnSpc>
            </a:pPr>
            <a:r>
              <a:rPr b="0" lang="en-GB" sz="2400" spc="-1" strike="noStrike">
                <a:solidFill>
                  <a:srgbClr val="728653"/>
                </a:solidFill>
                <a:latin typeface="Century Gothic"/>
              </a:rPr>
              <a:t>Job Interviews’ Harvesting</a:t>
            </a:r>
            <a:endParaRPr b="0" lang="en-GB" sz="2400" spc="-1" strike="noStrike">
              <a:solidFill>
                <a:srgbClr val="000000"/>
              </a:solidFill>
              <a:latin typeface="Century Gothic"/>
            </a:endParaRPr>
          </a:p>
        </p:txBody>
      </p:sp>
      <p:sp>
        <p:nvSpPr>
          <p:cNvPr id="863" name="TextShape 2"/>
          <p:cNvSpPr txBox="1"/>
          <p:nvPr/>
        </p:nvSpPr>
        <p:spPr>
          <a:xfrm>
            <a:off x="0" y="4767120"/>
            <a:ext cx="2895120" cy="274320"/>
          </a:xfrm>
          <a:prstGeom prst="rect">
            <a:avLst/>
          </a:prstGeom>
          <a:noFill/>
          <a:ln>
            <a:noFill/>
          </a:ln>
        </p:spPr>
        <p:txBody>
          <a:bodyPr anchor="ctr"/>
          <a:p>
            <a:pPr>
              <a:lnSpc>
                <a:spcPct val="100000"/>
              </a:lnSpc>
            </a:pPr>
            <a:fld id="{31152C66-3161-4FC0-95AA-FB2C92B0BBB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64" name="pasted-image.tiff" descr=""/>
          <p:cNvPicPr/>
          <p:nvPr/>
        </p:nvPicPr>
        <p:blipFill>
          <a:blip r:embed="rId1"/>
          <a:stretch/>
        </p:blipFill>
        <p:spPr>
          <a:xfrm>
            <a:off x="3346560" y="205920"/>
            <a:ext cx="5567400" cy="4425480"/>
          </a:xfrm>
          <a:prstGeom prst="rect">
            <a:avLst/>
          </a:prstGeom>
          <a:ln w="25560">
            <a:solidFill>
              <a:srgbClr val="f3f7f5"/>
            </a:solidFill>
            <a:miter/>
          </a:ln>
          <a:effectLst>
            <a:outerShdw dist="25318" dir="3609244">
              <a:srgbClr val="000000">
                <a:alpha val="70000"/>
              </a:srgbClr>
            </a:outerShdw>
          </a:effectLst>
        </p:spPr>
      </p:pic>
    </p:spTree>
  </p:cSld>
  <p:timing>
    <p:tnLst>
      <p:par>
        <p:cTn id="864" dur="indefinite" restart="never" nodeType="tmRoot">
          <p:childTnLst>
            <p:seq>
              <p:cTn id="865" dur="indefinite" nodeType="mainSeq"/>
              <p:prevCondLst>
                <p:cond delay="0" evt="onPrev">
                  <p:tgtEl>
                    <p:sldTgt/>
                  </p:tgtEl>
                </p:cond>
              </p:prevCondLst>
              <p:nextCondLst>
                <p:cond delay="0" evt="onNext">
                  <p:tgtEl>
                    <p:sldTgt/>
                  </p:tgtEl>
                </p:cond>
              </p:nextCondLst>
            </p:seq>
          </p:childTnLst>
        </p:cTn>
      </p:par>
    </p:tnLst>
  </p:timing>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TextShape 1"/>
          <p:cNvSpPr txBox="1"/>
          <p:nvPr/>
        </p:nvSpPr>
        <p:spPr>
          <a:xfrm>
            <a:off x="457200" y="205920"/>
            <a:ext cx="1910880" cy="2500200"/>
          </a:xfrm>
          <a:prstGeom prst="rect">
            <a:avLst/>
          </a:prstGeom>
          <a:noFill/>
          <a:ln>
            <a:noFill/>
          </a:ln>
        </p:spPr>
        <p:txBody>
          <a:bodyPr/>
          <a:p>
            <a:pPr>
              <a:lnSpc>
                <a:spcPct val="100000"/>
              </a:lnSpc>
            </a:pPr>
            <a:r>
              <a:rPr b="0" lang="en-GB" sz="2200" spc="-1" strike="noStrike">
                <a:solidFill>
                  <a:srgbClr val="728653"/>
                </a:solidFill>
                <a:latin typeface="Century Gothic"/>
              </a:rPr>
              <a:t>robtex.com</a:t>
            </a:r>
            <a:endParaRPr b="0" lang="en-GB" sz="2200" spc="-1" strike="noStrike">
              <a:solidFill>
                <a:srgbClr val="000000"/>
              </a:solidFill>
              <a:latin typeface="Century Gothic"/>
            </a:endParaRPr>
          </a:p>
        </p:txBody>
      </p:sp>
      <p:sp>
        <p:nvSpPr>
          <p:cNvPr id="866" name="TextShape 2"/>
          <p:cNvSpPr txBox="1"/>
          <p:nvPr/>
        </p:nvSpPr>
        <p:spPr>
          <a:xfrm>
            <a:off x="0" y="4767120"/>
            <a:ext cx="2895120" cy="274320"/>
          </a:xfrm>
          <a:prstGeom prst="rect">
            <a:avLst/>
          </a:prstGeom>
          <a:noFill/>
          <a:ln>
            <a:noFill/>
          </a:ln>
        </p:spPr>
        <p:txBody>
          <a:bodyPr anchor="ctr"/>
          <a:p>
            <a:pPr>
              <a:lnSpc>
                <a:spcPct val="100000"/>
              </a:lnSpc>
            </a:pPr>
            <a:fld id="{345A9C9A-BCFD-4430-AA29-54B32DBB2005}"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67" name="pasted-image.tiff" descr=""/>
          <p:cNvPicPr/>
          <p:nvPr/>
        </p:nvPicPr>
        <p:blipFill>
          <a:blip r:embed="rId1"/>
          <a:stretch/>
        </p:blipFill>
        <p:spPr>
          <a:xfrm>
            <a:off x="2267640" y="205920"/>
            <a:ext cx="6653520" cy="4321440"/>
          </a:xfrm>
          <a:prstGeom prst="rect">
            <a:avLst/>
          </a:prstGeom>
          <a:ln w="25560">
            <a:solidFill>
              <a:srgbClr val="f3f7f5"/>
            </a:solidFill>
            <a:miter/>
          </a:ln>
          <a:effectLst>
            <a:outerShdw dist="25318" dir="3609244">
              <a:srgbClr val="000000">
                <a:alpha val="70000"/>
              </a:srgbClr>
            </a:outerShdw>
          </a:effectLst>
        </p:spPr>
      </p:pic>
    </p:spTree>
  </p:cSld>
  <p:timing>
    <p:tnLst>
      <p:par>
        <p:cTn id="866" dur="indefinite" restart="never" nodeType="tmRoot">
          <p:childTnLst>
            <p:seq>
              <p:cTn id="867" dur="indefinite" nodeType="mainSeq"/>
              <p:prevCondLst>
                <p:cond delay="0" evt="onPrev">
                  <p:tgtEl>
                    <p:sldTgt/>
                  </p:tgtEl>
                </p:cond>
              </p:prevCondLst>
              <p:nextCondLst>
                <p:cond delay="0" evt="onNext">
                  <p:tgtEl>
                    <p:sldTgt/>
                  </p:tgtEl>
                </p:cond>
              </p:nextCondLst>
            </p:seq>
          </p:childTnLst>
        </p:cTn>
      </p:par>
    </p:tnLst>
  </p:timing>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robtex.com</a:t>
            </a:r>
            <a:endParaRPr b="0" lang="en-GB" sz="2400" spc="-1" strike="noStrike">
              <a:solidFill>
                <a:srgbClr val="000000"/>
              </a:solidFill>
              <a:latin typeface="Century Gothic"/>
            </a:endParaRPr>
          </a:p>
        </p:txBody>
      </p:sp>
      <p:sp>
        <p:nvSpPr>
          <p:cNvPr id="869" name="TextShape 2"/>
          <p:cNvSpPr txBox="1"/>
          <p:nvPr/>
        </p:nvSpPr>
        <p:spPr>
          <a:xfrm>
            <a:off x="0" y="4767120"/>
            <a:ext cx="2895120" cy="274320"/>
          </a:xfrm>
          <a:prstGeom prst="rect">
            <a:avLst/>
          </a:prstGeom>
          <a:noFill/>
          <a:ln>
            <a:noFill/>
          </a:ln>
        </p:spPr>
        <p:txBody>
          <a:bodyPr anchor="ctr"/>
          <a:p>
            <a:pPr>
              <a:lnSpc>
                <a:spcPct val="100000"/>
              </a:lnSpc>
            </a:pPr>
            <a:fld id="{EF0FA587-3092-47CD-AB28-C1B4D280D6E2}"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0" name="pasted-image.tiff" descr=""/>
          <p:cNvPicPr/>
          <p:nvPr/>
        </p:nvPicPr>
        <p:blipFill>
          <a:blip r:embed="rId1"/>
          <a:stretch/>
        </p:blipFill>
        <p:spPr>
          <a:xfrm>
            <a:off x="4251960" y="205920"/>
            <a:ext cx="4718160" cy="4790520"/>
          </a:xfrm>
          <a:prstGeom prst="rect">
            <a:avLst/>
          </a:prstGeom>
          <a:ln w="25560">
            <a:solidFill>
              <a:srgbClr val="f3f7f5"/>
            </a:solidFill>
            <a:miter/>
          </a:ln>
          <a:effectLst>
            <a:outerShdw dist="25318" dir="3609244">
              <a:srgbClr val="000000">
                <a:alpha val="70000"/>
              </a:srgbClr>
            </a:outerShdw>
          </a:effectLst>
        </p:spPr>
      </p:pic>
    </p:spTree>
  </p:cSld>
  <p:timing>
    <p:tnLst>
      <p:par>
        <p:cTn id="868" dur="indefinite" restart="never" nodeType="tmRoot">
          <p:childTnLst>
            <p:seq>
              <p:cTn id="869" dur="indefinite" nodeType="mainSeq"/>
              <p:prevCondLst>
                <p:cond delay="0" evt="onPrev">
                  <p:tgtEl>
                    <p:sldTgt/>
                  </p:tgtEl>
                </p:cond>
              </p:prevCondLst>
              <p:nextCondLst>
                <p:cond delay="0" evt="onNext">
                  <p:tgtEl>
                    <p:sldTgt/>
                  </p:tgtEl>
                </p:cond>
              </p:nextCondLst>
            </p:seq>
          </p:childTnLst>
        </p:cTn>
      </p:par>
    </p:tnLst>
  </p:timing>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TextShape 1"/>
          <p:cNvSpPr txBox="1"/>
          <p:nvPr/>
        </p:nvSpPr>
        <p:spPr>
          <a:xfrm>
            <a:off x="457200" y="205920"/>
            <a:ext cx="3977280" cy="155844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Harvesting of Corporate Emails</a:t>
            </a:r>
            <a:endParaRPr b="0" lang="en-GB" sz="2400" spc="-1" strike="noStrike">
              <a:solidFill>
                <a:srgbClr val="000000"/>
              </a:solidFill>
              <a:latin typeface="Century Gothic"/>
            </a:endParaRPr>
          </a:p>
        </p:txBody>
      </p:sp>
      <p:sp>
        <p:nvSpPr>
          <p:cNvPr id="872" name="TextShape 2"/>
          <p:cNvSpPr txBox="1"/>
          <p:nvPr/>
        </p:nvSpPr>
        <p:spPr>
          <a:xfrm>
            <a:off x="0" y="4767120"/>
            <a:ext cx="2895120" cy="274320"/>
          </a:xfrm>
          <a:prstGeom prst="rect">
            <a:avLst/>
          </a:prstGeom>
          <a:noFill/>
          <a:ln>
            <a:noFill/>
          </a:ln>
        </p:spPr>
        <p:txBody>
          <a:bodyPr anchor="ctr"/>
          <a:p>
            <a:pPr>
              <a:lnSpc>
                <a:spcPct val="100000"/>
              </a:lnSpc>
            </a:pPr>
            <a:fld id="{38342CE2-9A19-4D24-94C5-DC37377002A9}"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3" name="pasted-image.tiff" descr=""/>
          <p:cNvPicPr/>
          <p:nvPr/>
        </p:nvPicPr>
        <p:blipFill>
          <a:blip r:embed="rId1"/>
          <a:stretch/>
        </p:blipFill>
        <p:spPr>
          <a:xfrm>
            <a:off x="4239720" y="313560"/>
            <a:ext cx="4632840" cy="3929040"/>
          </a:xfrm>
          <a:prstGeom prst="rect">
            <a:avLst/>
          </a:prstGeom>
          <a:ln w="25560">
            <a:solidFill>
              <a:srgbClr val="f3f7f5"/>
            </a:solidFill>
            <a:miter/>
          </a:ln>
          <a:effectLst>
            <a:outerShdw dist="25318" dir="3609244">
              <a:srgbClr val="000000">
                <a:alpha val="70000"/>
              </a:srgbClr>
            </a:outerShdw>
          </a:effectLst>
        </p:spPr>
      </p:pic>
    </p:spTree>
  </p:cSld>
  <p:timing>
    <p:tnLst>
      <p:par>
        <p:cTn id="870" dur="indefinite" restart="never" nodeType="tmRoot">
          <p:childTnLst>
            <p:seq>
              <p:cTn id="871" dur="indefinite" nodeType="mainSeq"/>
              <p:prevCondLst>
                <p:cond delay="0" evt="onPrev">
                  <p:tgtEl>
                    <p:sldTgt/>
                  </p:tgtEl>
                </p:cond>
              </p:prevCondLst>
              <p:nextCondLst>
                <p:cond delay="0" evt="onNext">
                  <p:tgtEl>
                    <p:sldTgt/>
                  </p:tgtEl>
                </p:cond>
              </p:nextCondLst>
            </p:seq>
          </p:childTnLst>
        </p:cTn>
      </p:par>
    </p:tnLst>
  </p:timing>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Gathering of domain names</a:t>
            </a:r>
            <a:endParaRPr b="0" lang="en-GB" sz="2400" spc="-1" strike="noStrike">
              <a:solidFill>
                <a:srgbClr val="000000"/>
              </a:solidFill>
              <a:latin typeface="Century Gothic"/>
            </a:endParaRPr>
          </a:p>
        </p:txBody>
      </p:sp>
      <p:sp>
        <p:nvSpPr>
          <p:cNvPr id="875" name="TextShape 2"/>
          <p:cNvSpPr txBox="1"/>
          <p:nvPr/>
        </p:nvSpPr>
        <p:spPr>
          <a:xfrm>
            <a:off x="0" y="4767120"/>
            <a:ext cx="2895120" cy="274320"/>
          </a:xfrm>
          <a:prstGeom prst="rect">
            <a:avLst/>
          </a:prstGeom>
          <a:noFill/>
          <a:ln>
            <a:noFill/>
          </a:ln>
        </p:spPr>
        <p:txBody>
          <a:bodyPr anchor="ctr"/>
          <a:p>
            <a:pPr>
              <a:lnSpc>
                <a:spcPct val="100000"/>
              </a:lnSpc>
            </a:pPr>
            <a:fld id="{6EA65AFC-E3B2-46A0-A98C-B0DD224056E0}"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6" name="pasted-image.tiff" descr=""/>
          <p:cNvPicPr/>
          <p:nvPr/>
        </p:nvPicPr>
        <p:blipFill>
          <a:blip r:embed="rId1"/>
          <a:stretch/>
        </p:blipFill>
        <p:spPr>
          <a:xfrm>
            <a:off x="793440" y="941760"/>
            <a:ext cx="7557120" cy="3932280"/>
          </a:xfrm>
          <a:prstGeom prst="rect">
            <a:avLst/>
          </a:prstGeom>
          <a:ln w="25560">
            <a:solidFill>
              <a:srgbClr val="f3f7f5"/>
            </a:solidFill>
            <a:miter/>
          </a:ln>
          <a:effectLst>
            <a:outerShdw dist="25318" dir="3609244">
              <a:srgbClr val="000000">
                <a:alpha val="70000"/>
              </a:srgbClr>
            </a:outerShdw>
          </a:effectLst>
        </p:spPr>
      </p:pic>
    </p:spTree>
  </p:cSld>
  <p:timing>
    <p:tnLst>
      <p:par>
        <p:cTn id="872" dur="indefinite" restart="never" nodeType="tmRoot">
          <p:childTnLst>
            <p:seq>
              <p:cTn id="873" dur="indefinite" nodeType="mainSeq">
                <p:childTnLst>
                  <p:par>
                    <p:cTn id="874" fill="hold">
                      <p:stCondLst>
                        <p:cond delay="indefinite"/>
                      </p:stCondLst>
                      <p:childTnLst>
                        <p:par>
                          <p:cTn id="875" fill="hold">
                            <p:stCondLst>
                              <p:cond delay="0"/>
                            </p:stCondLst>
                            <p:childTnLst>
                              <p:par>
                                <p:cTn id="876" nodeType="clickEffect" fill="hold" presetClass="entr" presetID="1">
                                  <p:stCondLst>
                                    <p:cond delay="0"/>
                                  </p:stCondLst>
                                  <p:childTnLst>
                                    <p:set>
                                      <p:cBhvr>
                                        <p:cTn id="877" dur="1" fill="hold">
                                          <p:stCondLst>
                                            <p:cond delay="0"/>
                                          </p:stCondLst>
                                        </p:cTn>
                                        <p:tgtEl>
                                          <p:spTgt spid="87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TextShape 1"/>
          <p:cNvSpPr txBox="1"/>
          <p:nvPr/>
        </p:nvSpPr>
        <p:spPr>
          <a:xfrm>
            <a:off x="457200" y="205920"/>
            <a:ext cx="3035520" cy="239040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Gathering of domain names</a:t>
            </a:r>
            <a:endParaRPr b="0" lang="en-GB" sz="2400" spc="-1" strike="noStrike">
              <a:solidFill>
                <a:srgbClr val="000000"/>
              </a:solidFill>
              <a:latin typeface="Century Gothic"/>
            </a:endParaRPr>
          </a:p>
        </p:txBody>
      </p:sp>
      <p:sp>
        <p:nvSpPr>
          <p:cNvPr id="878" name="TextShape 2"/>
          <p:cNvSpPr txBox="1"/>
          <p:nvPr/>
        </p:nvSpPr>
        <p:spPr>
          <a:xfrm>
            <a:off x="0" y="4767120"/>
            <a:ext cx="2895120" cy="274320"/>
          </a:xfrm>
          <a:prstGeom prst="rect">
            <a:avLst/>
          </a:prstGeom>
          <a:noFill/>
          <a:ln>
            <a:noFill/>
          </a:ln>
        </p:spPr>
        <p:txBody>
          <a:bodyPr anchor="ctr"/>
          <a:p>
            <a:pPr>
              <a:lnSpc>
                <a:spcPct val="100000"/>
              </a:lnSpc>
            </a:pPr>
            <a:fld id="{A9626D9F-02E5-4BCB-BE6E-B5BEA530D600}"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79" name="pasted-image.tiff" descr=""/>
          <p:cNvPicPr/>
          <p:nvPr/>
        </p:nvPicPr>
        <p:blipFill>
          <a:blip r:embed="rId1"/>
          <a:stretch/>
        </p:blipFill>
        <p:spPr>
          <a:xfrm>
            <a:off x="3493080" y="205920"/>
            <a:ext cx="5459040" cy="4289760"/>
          </a:xfrm>
          <a:prstGeom prst="rect">
            <a:avLst/>
          </a:prstGeom>
          <a:ln w="25560">
            <a:solidFill>
              <a:srgbClr val="f3f7f5"/>
            </a:solidFill>
            <a:miter/>
          </a:ln>
          <a:effectLst>
            <a:outerShdw dist="25318" dir="3609244">
              <a:srgbClr val="000000">
                <a:alpha val="70000"/>
              </a:srgbClr>
            </a:outerShdw>
          </a:effectLst>
        </p:spPr>
      </p:pic>
    </p:spTree>
  </p:cSld>
  <p:timing>
    <p:tnLst>
      <p:par>
        <p:cTn id="878" dur="indefinite" restart="never" nodeType="tmRoot">
          <p:childTnLst>
            <p:seq>
              <p:cTn id="879"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Academic Minute…</a:t>
            </a:r>
            <a:endParaRPr b="0" lang="en-GB" sz="2700" spc="-1" strike="noStrike">
              <a:solidFill>
                <a:srgbClr val="000000"/>
              </a:solidFill>
              <a:latin typeface="Century Gothic"/>
            </a:endParaRPr>
          </a:p>
        </p:txBody>
      </p:sp>
      <p:sp>
        <p:nvSpPr>
          <p:cNvPr id="764"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 of Total Assets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Liquidate</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Break up and sell</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Integrate</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Acquisition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Merger</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Divestiture</a:t>
            </a:r>
            <a:endParaRPr b="0" lang="en-GB" sz="1600" spc="-1" strike="noStrike">
              <a:solidFill>
                <a:srgbClr val="404040"/>
              </a:solidFill>
              <a:latin typeface="Century Gothic"/>
            </a:endParaRPr>
          </a:p>
        </p:txBody>
      </p:sp>
    </p:spTree>
  </p:cSld>
  <p:timing>
    <p:tnLst>
      <p:par>
        <p:cTn id="47" dur="indefinite" restart="never" nodeType="tmRoot">
          <p:childTnLst>
            <p:seq>
              <p:cTn id="48" dur="indefinite" nodeType="mainSeq">
                <p:childTnLst>
                  <p:par>
                    <p:cTn id="49" fill="hold">
                      <p:stCondLst>
                        <p:cond delay="indefinite"/>
                      </p:stCondLst>
                      <p:childTnLst>
                        <p:par>
                          <p:cTn id="50" fill="hold">
                            <p:stCondLst>
                              <p:cond delay="0"/>
                            </p:stCondLst>
                            <p:childTnLst>
                              <p:par>
                                <p:cTn id="51" nodeType="clickEffect" fill="hold" presetClass="entr" presetID="1">
                                  <p:stCondLst>
                                    <p:cond delay="0"/>
                                  </p:stCondLst>
                                  <p:childTnLst>
                                    <p:set>
                                      <p:cBhvr>
                                        <p:cTn id="52" dur="1" fill="hold">
                                          <p:stCondLst>
                                            <p:cond delay="0"/>
                                          </p:stCondLst>
                                        </p:cTn>
                                        <p:tgtEl>
                                          <p:spTgt spid="764">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fill="hold" presetClass="entr" presetID="1">
                                  <p:stCondLst>
                                    <p:cond delay="0"/>
                                  </p:stCondLst>
                                  <p:childTnLst>
                                    <p:set>
                                      <p:cBhvr>
                                        <p:cTn id="56" dur="1" fill="hold">
                                          <p:stCondLst>
                                            <p:cond delay="0"/>
                                          </p:stCondLst>
                                        </p:cTn>
                                        <p:tgtEl>
                                          <p:spTgt spid="764">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fill="hold" presetClass="entr" presetID="1">
                                  <p:stCondLst>
                                    <p:cond delay="0"/>
                                  </p:stCondLst>
                                  <p:childTnLst>
                                    <p:set>
                                      <p:cBhvr>
                                        <p:cTn id="60" dur="1" fill="hold">
                                          <p:stCondLst>
                                            <p:cond delay="0"/>
                                          </p:stCondLst>
                                        </p:cTn>
                                        <p:tgtEl>
                                          <p:spTgt spid="764">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764">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764">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764">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764">
                                            <p:txEl>
                                              <p:pRg st="6" end="6"/>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TextShape 1"/>
          <p:cNvSpPr txBox="1"/>
          <p:nvPr/>
        </p:nvSpPr>
        <p:spPr>
          <a:xfrm>
            <a:off x="540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NMAP</a:t>
            </a:r>
            <a:endParaRPr b="0" lang="en-GB" sz="2400" spc="-1" strike="noStrike">
              <a:solidFill>
                <a:srgbClr val="000000"/>
              </a:solidFill>
              <a:latin typeface="Century Gothic"/>
            </a:endParaRPr>
          </a:p>
        </p:txBody>
      </p:sp>
      <p:sp>
        <p:nvSpPr>
          <p:cNvPr id="881" name="TextShape 2"/>
          <p:cNvSpPr txBox="1"/>
          <p:nvPr/>
        </p:nvSpPr>
        <p:spPr>
          <a:xfrm>
            <a:off x="0" y="4767120"/>
            <a:ext cx="2895120" cy="274320"/>
          </a:xfrm>
          <a:prstGeom prst="rect">
            <a:avLst/>
          </a:prstGeom>
          <a:noFill/>
          <a:ln>
            <a:noFill/>
          </a:ln>
        </p:spPr>
        <p:txBody>
          <a:bodyPr anchor="ctr"/>
          <a:p>
            <a:pPr>
              <a:lnSpc>
                <a:spcPct val="100000"/>
              </a:lnSpc>
            </a:pPr>
            <a:fld id="{DD2A5C30-9CAF-4BD1-9020-27DAC76AE2C1}"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82" name="pasted-image.tiff" descr=""/>
          <p:cNvPicPr/>
          <p:nvPr/>
        </p:nvPicPr>
        <p:blipFill>
          <a:blip r:embed="rId1"/>
          <a:stretch/>
        </p:blipFill>
        <p:spPr>
          <a:xfrm>
            <a:off x="2085480" y="634680"/>
            <a:ext cx="6829560" cy="3819600"/>
          </a:xfrm>
          <a:prstGeom prst="rect">
            <a:avLst/>
          </a:prstGeom>
          <a:ln w="25560">
            <a:solidFill>
              <a:srgbClr val="f3f7f5"/>
            </a:solidFill>
            <a:miter/>
          </a:ln>
          <a:effectLst>
            <a:outerShdw dist="25318" dir="3609244">
              <a:srgbClr val="000000">
                <a:alpha val="70000"/>
              </a:srgbClr>
            </a:outerShdw>
          </a:effectLst>
        </p:spPr>
      </p:pic>
    </p:spTree>
  </p:cSld>
  <p:timing>
    <p:tnLst>
      <p:par>
        <p:cTn id="880" dur="indefinite" restart="never" nodeType="tmRoot">
          <p:childTnLst>
            <p:seq>
              <p:cTn id="881" dur="indefinite" nodeType="mainSeq"/>
              <p:prevCondLst>
                <p:cond delay="0" evt="onPrev">
                  <p:tgtEl>
                    <p:sldTgt/>
                  </p:tgtEl>
                </p:cond>
              </p:prevCondLst>
              <p:nextCondLst>
                <p:cond delay="0" evt="onNext">
                  <p:tgtEl>
                    <p:sldTgt/>
                  </p:tgtEl>
                </p:cond>
              </p:nextCondLst>
            </p:seq>
          </p:childTnLst>
        </p:cTn>
      </p:par>
    </p:tnLst>
  </p:timing>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TextShape 1"/>
          <p:cNvSpPr txBox="1"/>
          <p:nvPr/>
        </p:nvSpPr>
        <p:spPr>
          <a:xfrm>
            <a:off x="219600" y="205920"/>
            <a:ext cx="2300400" cy="364320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Old (and new) fashion scanning</a:t>
            </a:r>
            <a:endParaRPr b="0" lang="en-GB" sz="2400" spc="-1" strike="noStrike">
              <a:solidFill>
                <a:srgbClr val="000000"/>
              </a:solidFill>
              <a:latin typeface="Century Gothic"/>
            </a:endParaRPr>
          </a:p>
        </p:txBody>
      </p:sp>
      <p:sp>
        <p:nvSpPr>
          <p:cNvPr id="884" name="TextShape 2"/>
          <p:cNvSpPr txBox="1"/>
          <p:nvPr/>
        </p:nvSpPr>
        <p:spPr>
          <a:xfrm>
            <a:off x="0" y="4767120"/>
            <a:ext cx="2895120" cy="274320"/>
          </a:xfrm>
          <a:prstGeom prst="rect">
            <a:avLst/>
          </a:prstGeom>
          <a:noFill/>
          <a:ln>
            <a:noFill/>
          </a:ln>
        </p:spPr>
        <p:txBody>
          <a:bodyPr anchor="ctr"/>
          <a:p>
            <a:pPr>
              <a:lnSpc>
                <a:spcPct val="100000"/>
              </a:lnSpc>
            </a:pPr>
            <a:fld id="{D207179A-72F1-407B-9702-3BDF500C6524}"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85" name="pasted-image.tiff" descr=""/>
          <p:cNvPicPr/>
          <p:nvPr/>
        </p:nvPicPr>
        <p:blipFill>
          <a:blip r:embed="rId1"/>
          <a:stretch/>
        </p:blipFill>
        <p:spPr>
          <a:xfrm>
            <a:off x="2597040" y="205920"/>
            <a:ext cx="6465600" cy="4343040"/>
          </a:xfrm>
          <a:prstGeom prst="rect">
            <a:avLst/>
          </a:prstGeom>
          <a:ln w="25560">
            <a:solidFill>
              <a:srgbClr val="f3f7f5"/>
            </a:solidFill>
            <a:miter/>
          </a:ln>
          <a:effectLst>
            <a:outerShdw dist="25318" dir="3609244">
              <a:srgbClr val="000000">
                <a:alpha val="70000"/>
              </a:srgbClr>
            </a:outerShdw>
          </a:effectLst>
        </p:spPr>
      </p:pic>
    </p:spTree>
  </p:cSld>
  <p:timing>
    <p:tnLst>
      <p:par>
        <p:cTn id="882" dur="indefinite" restart="never" nodeType="tmRoot">
          <p:childTnLst>
            <p:seq>
              <p:cTn id="883" dur="indefinite" nodeType="mainSeq"/>
              <p:prevCondLst>
                <p:cond delay="0" evt="onPrev">
                  <p:tgtEl>
                    <p:sldTgt/>
                  </p:tgtEl>
                </p:cond>
              </p:prevCondLst>
              <p:nextCondLst>
                <p:cond delay="0" evt="onNext">
                  <p:tgtEl>
                    <p:sldTgt/>
                  </p:tgtEl>
                </p:cond>
              </p:nextCondLst>
            </p:seq>
          </p:childTnLst>
        </p:cTn>
      </p:par>
    </p:tnLst>
  </p:timing>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TextShape 1"/>
          <p:cNvSpPr txBox="1"/>
          <p:nvPr/>
        </p:nvSpPr>
        <p:spPr>
          <a:xfrm>
            <a:off x="540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GB" sz="2400" spc="-1" strike="noStrike">
              <a:solidFill>
                <a:srgbClr val="000000"/>
              </a:solidFill>
              <a:latin typeface="Century Gothic"/>
            </a:endParaRPr>
          </a:p>
        </p:txBody>
      </p:sp>
      <p:sp>
        <p:nvSpPr>
          <p:cNvPr id="887" name="TextShape 2"/>
          <p:cNvSpPr txBox="1"/>
          <p:nvPr/>
        </p:nvSpPr>
        <p:spPr>
          <a:xfrm>
            <a:off x="0" y="4767120"/>
            <a:ext cx="2895120" cy="274320"/>
          </a:xfrm>
          <a:prstGeom prst="rect">
            <a:avLst/>
          </a:prstGeom>
          <a:noFill/>
          <a:ln>
            <a:noFill/>
          </a:ln>
        </p:spPr>
        <p:txBody>
          <a:bodyPr anchor="ctr"/>
          <a:p>
            <a:pPr>
              <a:lnSpc>
                <a:spcPct val="100000"/>
              </a:lnSpc>
            </a:pPr>
            <a:fld id="{17D6A31A-53DE-4EBD-BA8D-EEE97CDCB237}"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88" name="pasted-image.tiff" descr=""/>
          <p:cNvPicPr/>
          <p:nvPr/>
        </p:nvPicPr>
        <p:blipFill>
          <a:blip r:embed="rId1"/>
          <a:stretch/>
        </p:blipFill>
        <p:spPr>
          <a:xfrm>
            <a:off x="2768760" y="166320"/>
            <a:ext cx="6222240" cy="4387680"/>
          </a:xfrm>
          <a:prstGeom prst="rect">
            <a:avLst/>
          </a:prstGeom>
          <a:ln w="25560">
            <a:solidFill>
              <a:srgbClr val="f3f7f5"/>
            </a:solidFill>
            <a:miter/>
          </a:ln>
          <a:effectLst>
            <a:outerShdw dist="25318" dir="3609244">
              <a:srgbClr val="000000">
                <a:alpha val="70000"/>
              </a:srgbClr>
            </a:outerShdw>
          </a:effectLst>
        </p:spPr>
      </p:pic>
    </p:spTree>
  </p:cSld>
  <p:timing>
    <p:tnLst>
      <p:par>
        <p:cTn id="884" dur="indefinite" restart="never" nodeType="tmRoot">
          <p:childTnLst>
            <p:seq>
              <p:cTn id="885" dur="indefinite" nodeType="mainSeq"/>
              <p:prevCondLst>
                <p:cond delay="0" evt="onPrev">
                  <p:tgtEl>
                    <p:sldTgt/>
                  </p:tgtEl>
                </p:cond>
              </p:prevCondLst>
              <p:nextCondLst>
                <p:cond delay="0" evt="onNext">
                  <p:tgtEl>
                    <p:sldTgt/>
                  </p:tgtEl>
                </p:cond>
              </p:nextCondLst>
            </p:seq>
          </p:childTnLst>
        </p:cTn>
      </p:par>
    </p:tnLst>
  </p:timing>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TextShape 1"/>
          <p:cNvSpPr txBox="1"/>
          <p:nvPr/>
        </p:nvSpPr>
        <p:spPr>
          <a:xfrm>
            <a:off x="0" y="4767120"/>
            <a:ext cx="2895120" cy="274320"/>
          </a:xfrm>
          <a:prstGeom prst="rect">
            <a:avLst/>
          </a:prstGeom>
          <a:noFill/>
          <a:ln>
            <a:noFill/>
          </a:ln>
        </p:spPr>
        <p:txBody>
          <a:bodyPr anchor="ctr"/>
          <a:p>
            <a:pPr>
              <a:lnSpc>
                <a:spcPct val="100000"/>
              </a:lnSpc>
            </a:pPr>
            <a:fld id="{840EAA04-1477-43DF-8180-D6679E52E89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90" name="pasted-image.tiff" descr=""/>
          <p:cNvPicPr/>
          <p:nvPr/>
        </p:nvPicPr>
        <p:blipFill>
          <a:blip r:embed="rId1"/>
          <a:stretch/>
        </p:blipFill>
        <p:spPr>
          <a:xfrm>
            <a:off x="2862000" y="91440"/>
            <a:ext cx="6159960" cy="4808880"/>
          </a:xfrm>
          <a:prstGeom prst="rect">
            <a:avLst/>
          </a:prstGeom>
          <a:ln w="25560">
            <a:solidFill>
              <a:srgbClr val="f3f7f5"/>
            </a:solidFill>
            <a:miter/>
          </a:ln>
          <a:effectLst>
            <a:outerShdw dist="25318" dir="3609244">
              <a:srgbClr val="000000">
                <a:alpha val="70000"/>
              </a:srgbClr>
            </a:outerShdw>
          </a:effectLst>
        </p:spPr>
      </p:pic>
      <p:sp>
        <p:nvSpPr>
          <p:cNvPr id="891" name="TextShape 2"/>
          <p:cNvSpPr txBox="1"/>
          <p:nvPr/>
        </p:nvSpPr>
        <p:spPr>
          <a:xfrm>
            <a:off x="54108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GB" sz="2400" spc="-1" strike="noStrike">
              <a:solidFill>
                <a:srgbClr val="000000"/>
              </a:solidFill>
              <a:latin typeface="Century Gothic"/>
            </a:endParaRPr>
          </a:p>
        </p:txBody>
      </p:sp>
    </p:spTree>
  </p:cSld>
  <p:timing>
    <p:tnLst>
      <p:par>
        <p:cTn id="886" dur="indefinite" restart="never" nodeType="tmRoot">
          <p:childTnLst>
            <p:seq>
              <p:cTn id="887" dur="indefinite" nodeType="mainSeq"/>
              <p:prevCondLst>
                <p:cond delay="0" evt="onPrev">
                  <p:tgtEl>
                    <p:sldTgt/>
                  </p:tgtEl>
                </p:cond>
              </p:prevCondLst>
              <p:nextCondLst>
                <p:cond delay="0" evt="onNext">
                  <p:tgtEl>
                    <p:sldTgt/>
                  </p:tgtEl>
                </p:cond>
              </p:nextCondLst>
            </p:seq>
          </p:childTnLst>
        </p:cTn>
      </p:par>
    </p:tnLst>
  </p:timing>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TextShape 1"/>
          <p:cNvSpPr txBox="1"/>
          <p:nvPr/>
        </p:nvSpPr>
        <p:spPr>
          <a:xfrm>
            <a:off x="0" y="4767120"/>
            <a:ext cx="2895120" cy="274320"/>
          </a:xfrm>
          <a:prstGeom prst="rect">
            <a:avLst/>
          </a:prstGeom>
          <a:noFill/>
          <a:ln>
            <a:noFill/>
          </a:ln>
        </p:spPr>
        <p:txBody>
          <a:bodyPr anchor="ctr"/>
          <a:p>
            <a:pPr>
              <a:lnSpc>
                <a:spcPct val="100000"/>
              </a:lnSpc>
            </a:pPr>
            <a:fld id="{61AA39D5-B169-4865-A0B4-A27073C6E870}"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93" name="pasted-image.tiff" descr=""/>
          <p:cNvPicPr/>
          <p:nvPr/>
        </p:nvPicPr>
        <p:blipFill>
          <a:blip r:embed="rId1"/>
          <a:stretch/>
        </p:blipFill>
        <p:spPr>
          <a:xfrm>
            <a:off x="2908080" y="91440"/>
            <a:ext cx="6110280" cy="4809240"/>
          </a:xfrm>
          <a:prstGeom prst="rect">
            <a:avLst/>
          </a:prstGeom>
          <a:ln w="25560">
            <a:solidFill>
              <a:srgbClr val="f3f7f5"/>
            </a:solidFill>
            <a:miter/>
          </a:ln>
          <a:effectLst>
            <a:outerShdw dist="25318" dir="3609244">
              <a:srgbClr val="000000">
                <a:alpha val="70000"/>
              </a:srgbClr>
            </a:outerShdw>
          </a:effectLst>
        </p:spPr>
      </p:pic>
      <p:sp>
        <p:nvSpPr>
          <p:cNvPr id="894" name="TextShape 2"/>
          <p:cNvSpPr txBox="1"/>
          <p:nvPr/>
        </p:nvSpPr>
        <p:spPr>
          <a:xfrm>
            <a:off x="54108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GB" sz="2400" spc="-1" strike="noStrike">
              <a:solidFill>
                <a:srgbClr val="000000"/>
              </a:solidFill>
              <a:latin typeface="Century Gothic"/>
            </a:endParaRPr>
          </a:p>
        </p:txBody>
      </p:sp>
    </p:spTree>
  </p:cSld>
  <p:timing>
    <p:tnLst>
      <p:par>
        <p:cTn id="888" dur="indefinite" restart="never" nodeType="tmRoot">
          <p:childTnLst>
            <p:seq>
              <p:cTn id="889" dur="indefinite" nodeType="mainSeq"/>
              <p:prevCondLst>
                <p:cond delay="0" evt="onPrev">
                  <p:tgtEl>
                    <p:sldTgt/>
                  </p:tgtEl>
                </p:cond>
              </p:prevCondLst>
              <p:nextCondLst>
                <p:cond delay="0" evt="onNext">
                  <p:tgtEl>
                    <p:sldTgt/>
                  </p:tgtEl>
                </p:cond>
              </p:nextCondLst>
            </p:seq>
          </p:childTnLst>
        </p:cTn>
      </p:par>
    </p:tnLst>
  </p:timing>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GB" sz="2400" spc="-1" strike="noStrike">
              <a:solidFill>
                <a:srgbClr val="000000"/>
              </a:solidFill>
              <a:latin typeface="Century Gothic"/>
            </a:endParaRPr>
          </a:p>
        </p:txBody>
      </p:sp>
      <p:sp>
        <p:nvSpPr>
          <p:cNvPr id="896" name="TextShape 2"/>
          <p:cNvSpPr txBox="1"/>
          <p:nvPr/>
        </p:nvSpPr>
        <p:spPr>
          <a:xfrm>
            <a:off x="0" y="4767120"/>
            <a:ext cx="2895120" cy="274320"/>
          </a:xfrm>
          <a:prstGeom prst="rect">
            <a:avLst/>
          </a:prstGeom>
          <a:noFill/>
          <a:ln>
            <a:noFill/>
          </a:ln>
        </p:spPr>
        <p:txBody>
          <a:bodyPr anchor="ctr"/>
          <a:p>
            <a:pPr>
              <a:lnSpc>
                <a:spcPct val="100000"/>
              </a:lnSpc>
            </a:pPr>
            <a:fld id="{FBF4A694-89B7-47E5-8B60-3EEDD8680454}"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897" name="pasted-image.tiff" descr=""/>
          <p:cNvPicPr/>
          <p:nvPr/>
        </p:nvPicPr>
        <p:blipFill>
          <a:blip r:embed="rId1"/>
          <a:stretch/>
        </p:blipFill>
        <p:spPr>
          <a:xfrm>
            <a:off x="516240" y="205920"/>
            <a:ext cx="8111160" cy="4561200"/>
          </a:xfrm>
          <a:prstGeom prst="rect">
            <a:avLst/>
          </a:prstGeom>
          <a:ln w="25560">
            <a:solidFill>
              <a:srgbClr val="f3f7f5"/>
            </a:solidFill>
            <a:miter/>
          </a:ln>
          <a:effectLst>
            <a:outerShdw dist="25318" dir="3609244">
              <a:srgbClr val="000000">
                <a:alpha val="70000"/>
              </a:srgbClr>
            </a:outerShdw>
          </a:effectLst>
        </p:spPr>
      </p:pic>
    </p:spTree>
  </p:cSld>
  <p:timing>
    <p:tnLst>
      <p:par>
        <p:cTn id="890" dur="indefinite" restart="never" nodeType="tmRoot">
          <p:childTnLst>
            <p:seq>
              <p:cTn id="891" dur="indefinite" nodeType="mainSeq"/>
              <p:prevCondLst>
                <p:cond delay="0" evt="onPrev">
                  <p:tgtEl>
                    <p:sldTgt/>
                  </p:tgtEl>
                </p:cond>
              </p:prevCondLst>
              <p:nextCondLst>
                <p:cond delay="0" evt="onNext">
                  <p:tgtEl>
                    <p:sldTgt/>
                  </p:tgtEl>
                </p:cond>
              </p:nextCondLst>
            </p:seq>
          </p:childTnLst>
        </p:cTn>
      </p:par>
    </p:tnLst>
  </p:timing>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GB" sz="2400" spc="-1" strike="noStrike">
              <a:solidFill>
                <a:srgbClr val="000000"/>
              </a:solidFill>
              <a:latin typeface="Century Gothic"/>
            </a:endParaRPr>
          </a:p>
        </p:txBody>
      </p:sp>
      <p:sp>
        <p:nvSpPr>
          <p:cNvPr id="899" name="TextShape 2"/>
          <p:cNvSpPr txBox="1"/>
          <p:nvPr/>
        </p:nvSpPr>
        <p:spPr>
          <a:xfrm>
            <a:off x="0" y="4767120"/>
            <a:ext cx="2895120" cy="274320"/>
          </a:xfrm>
          <a:prstGeom prst="rect">
            <a:avLst/>
          </a:prstGeom>
          <a:noFill/>
          <a:ln>
            <a:noFill/>
          </a:ln>
        </p:spPr>
        <p:txBody>
          <a:bodyPr anchor="ctr"/>
          <a:p>
            <a:pPr>
              <a:lnSpc>
                <a:spcPct val="100000"/>
              </a:lnSpc>
            </a:pPr>
            <a:fld id="{BE08C5DD-A596-496A-AA5C-005ED25F1B40}"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00" name="pasted-image.tiff" descr=""/>
          <p:cNvPicPr/>
          <p:nvPr/>
        </p:nvPicPr>
        <p:blipFill>
          <a:blip r:embed="rId1"/>
          <a:stretch/>
        </p:blipFill>
        <p:spPr>
          <a:xfrm>
            <a:off x="457200" y="205920"/>
            <a:ext cx="8191080" cy="4500360"/>
          </a:xfrm>
          <a:prstGeom prst="rect">
            <a:avLst/>
          </a:prstGeom>
          <a:ln w="12600">
            <a:noFill/>
          </a:ln>
        </p:spPr>
      </p:pic>
    </p:spTree>
  </p:cSld>
  <p:timing>
    <p:tnLst>
      <p:par>
        <p:cTn id="892" dur="indefinite" restart="never" nodeType="tmRoot">
          <p:childTnLst>
            <p:seq>
              <p:cTn id="893" dur="indefinite" nodeType="mainSeq"/>
              <p:prevCondLst>
                <p:cond delay="0" evt="onPrev">
                  <p:tgtEl>
                    <p:sldTgt/>
                  </p:tgtEl>
                </p:cond>
              </p:prevCondLst>
              <p:nextCondLst>
                <p:cond delay="0" evt="onNext">
                  <p:tgtEl>
                    <p:sldTgt/>
                  </p:tgtEl>
                </p:cond>
              </p:nextCondLst>
            </p:seq>
          </p:childTnLst>
        </p:cTn>
      </p:par>
    </p:tnLst>
  </p:timing>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Maltego</a:t>
            </a:r>
            <a:endParaRPr b="0" lang="en-GB" sz="2400" spc="-1" strike="noStrike">
              <a:solidFill>
                <a:srgbClr val="000000"/>
              </a:solidFill>
              <a:latin typeface="Century Gothic"/>
            </a:endParaRPr>
          </a:p>
        </p:txBody>
      </p:sp>
      <p:sp>
        <p:nvSpPr>
          <p:cNvPr id="902" name="TextShape 2"/>
          <p:cNvSpPr txBox="1"/>
          <p:nvPr/>
        </p:nvSpPr>
        <p:spPr>
          <a:xfrm>
            <a:off x="0" y="4767120"/>
            <a:ext cx="2895120" cy="274320"/>
          </a:xfrm>
          <a:prstGeom prst="rect">
            <a:avLst/>
          </a:prstGeom>
          <a:noFill/>
          <a:ln>
            <a:noFill/>
          </a:ln>
        </p:spPr>
        <p:txBody>
          <a:bodyPr anchor="ctr"/>
          <a:p>
            <a:pPr>
              <a:lnSpc>
                <a:spcPct val="100000"/>
              </a:lnSpc>
            </a:pPr>
            <a:fld id="{283BEC29-0136-45DE-AC03-9EDDF8B226C3}"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03" name="pasted-image.tiff" descr=""/>
          <p:cNvPicPr/>
          <p:nvPr/>
        </p:nvPicPr>
        <p:blipFill>
          <a:blip r:embed="rId1"/>
          <a:stretch/>
        </p:blipFill>
        <p:spPr>
          <a:xfrm>
            <a:off x="268560" y="205920"/>
            <a:ext cx="8606160" cy="4533480"/>
          </a:xfrm>
          <a:prstGeom prst="rect">
            <a:avLst/>
          </a:prstGeom>
          <a:ln w="25560">
            <a:solidFill>
              <a:srgbClr val="f3f7f5"/>
            </a:solidFill>
            <a:miter/>
          </a:ln>
          <a:effectLst>
            <a:outerShdw dist="25318" dir="3609244">
              <a:srgbClr val="000000">
                <a:alpha val="70000"/>
              </a:srgbClr>
            </a:outerShdw>
          </a:effectLst>
        </p:spPr>
      </p:pic>
    </p:spTree>
  </p:cSld>
  <p:timing>
    <p:tnLst>
      <p:par>
        <p:cTn id="894" dur="indefinite" restart="never" nodeType="tmRoot">
          <p:childTnLst>
            <p:seq>
              <p:cTn id="895" dur="indefinite" nodeType="mainSeq"/>
              <p:prevCondLst>
                <p:cond delay="0" evt="onPrev">
                  <p:tgtEl>
                    <p:sldTgt/>
                  </p:tgtEl>
                </p:cond>
              </p:prevCondLst>
              <p:nextCondLst>
                <p:cond delay="0" evt="onNext">
                  <p:tgtEl>
                    <p:sldTgt/>
                  </p:tgtEl>
                </p:cond>
              </p:nextCondLst>
            </p:seq>
          </p:childTnLst>
        </p:cTn>
      </p:par>
    </p:tnLst>
  </p:timing>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TextShape 1"/>
          <p:cNvSpPr txBox="1"/>
          <p:nvPr/>
        </p:nvSpPr>
        <p:spPr>
          <a:xfrm>
            <a:off x="3708360" y="205920"/>
            <a:ext cx="4978080" cy="856800"/>
          </a:xfrm>
          <a:prstGeom prst="rect">
            <a:avLst/>
          </a:prstGeom>
          <a:noFill/>
          <a:ln>
            <a:noFill/>
          </a:ln>
        </p:spPr>
        <p:txBody>
          <a:bodyPr>
            <a:normAutofit/>
          </a:bodyPr>
          <a:p>
            <a:pPr>
              <a:lnSpc>
                <a:spcPct val="100000"/>
              </a:lnSpc>
            </a:pPr>
            <a:r>
              <a:rPr b="0" lang="en-GB" sz="3600" spc="-1" strike="noStrike">
                <a:solidFill>
                  <a:srgbClr val="728653"/>
                </a:solidFill>
                <a:latin typeface="Century Gothic"/>
              </a:rPr>
              <a:t>censys.io (semi-free)</a:t>
            </a:r>
            <a:endParaRPr b="0" lang="en-GB" sz="3600" spc="-1" strike="noStrike">
              <a:solidFill>
                <a:srgbClr val="000000"/>
              </a:solidFill>
              <a:latin typeface="Century Gothic"/>
            </a:endParaRPr>
          </a:p>
        </p:txBody>
      </p:sp>
      <p:sp>
        <p:nvSpPr>
          <p:cNvPr id="905" name="TextShape 2"/>
          <p:cNvSpPr txBox="1"/>
          <p:nvPr/>
        </p:nvSpPr>
        <p:spPr>
          <a:xfrm>
            <a:off x="3708360" y="1063080"/>
            <a:ext cx="5168520" cy="353088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Parsing and collection of various publically-available information</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Arial"/>
              </a:rPr>
              <a:t>Example: certificates</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SSLVPN in France and Munich</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Date Center presence in Munich, San Diego, Sydney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Demo-site of Hybrid (e-commerce technology)</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Arial"/>
              </a:rPr>
              <a:t>Using Akamai services in Sydney</a:t>
            </a:r>
            <a:endParaRPr b="0" lang="en-GB" sz="1600" spc="-1" strike="noStrike">
              <a:solidFill>
                <a:srgbClr val="404040"/>
              </a:solidFill>
              <a:latin typeface="Century Gothic"/>
            </a:endParaRPr>
          </a:p>
        </p:txBody>
      </p:sp>
      <p:sp>
        <p:nvSpPr>
          <p:cNvPr id="906" name="TextShape 3"/>
          <p:cNvSpPr txBox="1"/>
          <p:nvPr/>
        </p:nvSpPr>
        <p:spPr>
          <a:xfrm>
            <a:off x="0" y="4767120"/>
            <a:ext cx="2895120" cy="274320"/>
          </a:xfrm>
          <a:prstGeom prst="rect">
            <a:avLst/>
          </a:prstGeom>
          <a:noFill/>
          <a:ln>
            <a:noFill/>
          </a:ln>
        </p:spPr>
        <p:txBody>
          <a:bodyPr anchor="ctr"/>
          <a:p>
            <a:pPr>
              <a:lnSpc>
                <a:spcPct val="100000"/>
              </a:lnSpc>
            </a:pPr>
            <a:fld id="{5B4FC8A8-27A5-48AD-A791-401EF39D272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07" name="pasted-image.tiff" descr=""/>
          <p:cNvPicPr/>
          <p:nvPr/>
        </p:nvPicPr>
        <p:blipFill>
          <a:blip r:embed="rId1"/>
          <a:stretch/>
        </p:blipFill>
        <p:spPr>
          <a:xfrm>
            <a:off x="178560" y="249480"/>
            <a:ext cx="3364560" cy="4219920"/>
          </a:xfrm>
          <a:prstGeom prst="rect">
            <a:avLst/>
          </a:prstGeom>
          <a:ln w="25560">
            <a:solidFill>
              <a:srgbClr val="f3f7f5"/>
            </a:solidFill>
            <a:round/>
          </a:ln>
          <a:effectLst>
            <a:outerShdw dist="25318" dir="3609244">
              <a:srgbClr val="000000">
                <a:alpha val="70000"/>
              </a:srgbClr>
            </a:outerShdw>
          </a:effectLst>
        </p:spPr>
      </p:pic>
    </p:spTree>
  </p:cSld>
  <p:timing>
    <p:tnLst>
      <p:par>
        <p:cTn id="896" dur="indefinite" restart="never" nodeType="tmRoot">
          <p:childTnLst>
            <p:seq>
              <p:cTn id="897" dur="indefinite" nodeType="mainSeq">
                <p:childTnLst>
                  <p:par>
                    <p:cTn id="898" fill="hold">
                      <p:stCondLst>
                        <p:cond delay="indefinite"/>
                      </p:stCondLst>
                      <p:childTnLst>
                        <p:par>
                          <p:cTn id="899" fill="hold">
                            <p:stCondLst>
                              <p:cond delay="0"/>
                            </p:stCondLst>
                            <p:childTnLst>
                              <p:par>
                                <p:cTn id="900" nodeType="clickEffect" fill="hold" presetClass="entr" presetID="1">
                                  <p:stCondLst>
                                    <p:cond delay="0"/>
                                  </p:stCondLst>
                                  <p:childTnLst>
                                    <p:set>
                                      <p:cBhvr>
                                        <p:cTn id="901" dur="1" fill="hold">
                                          <p:stCondLst>
                                            <p:cond delay="0"/>
                                          </p:stCondLst>
                                        </p:cTn>
                                        <p:tgtEl>
                                          <p:spTgt spid="905">
                                            <p:txEl>
                                              <p:pRg st="0" end="0"/>
                                            </p:txEl>
                                          </p:spTgt>
                                        </p:tgtEl>
                                        <p:attrNameLst>
                                          <p:attrName>style.visibility</p:attrName>
                                        </p:attrNameLst>
                                      </p:cBhvr>
                                      <p:to>
                                        <p:strVal val="visible"/>
                                      </p:to>
                                    </p:set>
                                  </p:childTnLst>
                                </p:cTn>
                              </p:par>
                            </p:childTnLst>
                          </p:cTn>
                        </p:par>
                      </p:childTnLst>
                    </p:cTn>
                  </p:par>
                  <p:par>
                    <p:cTn id="902" fill="hold">
                      <p:stCondLst>
                        <p:cond delay="indefinite"/>
                      </p:stCondLst>
                      <p:childTnLst>
                        <p:par>
                          <p:cTn id="903" fill="hold">
                            <p:stCondLst>
                              <p:cond delay="0"/>
                            </p:stCondLst>
                            <p:childTnLst>
                              <p:par>
                                <p:cTn id="904" nodeType="clickEffect" fill="hold" presetClass="entr" presetID="1">
                                  <p:stCondLst>
                                    <p:cond delay="0"/>
                                  </p:stCondLst>
                                  <p:childTnLst>
                                    <p:set>
                                      <p:cBhvr>
                                        <p:cTn id="905" dur="1" fill="hold">
                                          <p:stCondLst>
                                            <p:cond delay="0"/>
                                          </p:stCondLst>
                                        </p:cTn>
                                        <p:tgtEl>
                                          <p:spTgt spid="905">
                                            <p:txEl>
                                              <p:pRg st="1" end="1"/>
                                            </p:txEl>
                                          </p:spTgt>
                                        </p:tgtEl>
                                        <p:attrNameLst>
                                          <p:attrName>style.visibility</p:attrName>
                                        </p:attrNameLst>
                                      </p:cBhvr>
                                      <p:to>
                                        <p:strVal val="visible"/>
                                      </p:to>
                                    </p:set>
                                  </p:childTnLst>
                                </p:cTn>
                              </p:par>
                            </p:childTnLst>
                          </p:cTn>
                        </p:par>
                      </p:childTnLst>
                    </p:cTn>
                  </p:par>
                  <p:par>
                    <p:cTn id="906" fill="hold">
                      <p:stCondLst>
                        <p:cond delay="indefinite"/>
                      </p:stCondLst>
                      <p:childTnLst>
                        <p:par>
                          <p:cTn id="907" fill="hold">
                            <p:stCondLst>
                              <p:cond delay="0"/>
                            </p:stCondLst>
                            <p:childTnLst>
                              <p:par>
                                <p:cTn id="908" nodeType="clickEffect" fill="hold" presetClass="entr" presetID="1">
                                  <p:stCondLst>
                                    <p:cond delay="0"/>
                                  </p:stCondLst>
                                  <p:childTnLst>
                                    <p:set>
                                      <p:cBhvr>
                                        <p:cTn id="909" dur="1" fill="hold">
                                          <p:stCondLst>
                                            <p:cond delay="0"/>
                                          </p:stCondLst>
                                        </p:cTn>
                                        <p:tgtEl>
                                          <p:spTgt spid="905">
                                            <p:txEl>
                                              <p:pRg st="2" end="2"/>
                                            </p:txEl>
                                          </p:spTgt>
                                        </p:tgtEl>
                                        <p:attrNameLst>
                                          <p:attrName>style.visibility</p:attrName>
                                        </p:attrNameLst>
                                      </p:cBhvr>
                                      <p:to>
                                        <p:strVal val="visible"/>
                                      </p:to>
                                    </p:set>
                                  </p:childTnLst>
                                </p:cTn>
                              </p:par>
                            </p:childTnLst>
                          </p:cTn>
                        </p:par>
                      </p:childTnLst>
                    </p:cTn>
                  </p:par>
                  <p:par>
                    <p:cTn id="910" fill="hold">
                      <p:stCondLst>
                        <p:cond delay="indefinite"/>
                      </p:stCondLst>
                      <p:childTnLst>
                        <p:par>
                          <p:cTn id="911" fill="hold">
                            <p:stCondLst>
                              <p:cond delay="0"/>
                            </p:stCondLst>
                            <p:childTnLst>
                              <p:par>
                                <p:cTn id="912" nodeType="clickEffect" fill="hold" presetClass="entr" presetID="1">
                                  <p:stCondLst>
                                    <p:cond delay="0"/>
                                  </p:stCondLst>
                                  <p:childTnLst>
                                    <p:set>
                                      <p:cBhvr>
                                        <p:cTn id="913" dur="1" fill="hold">
                                          <p:stCondLst>
                                            <p:cond delay="0"/>
                                          </p:stCondLst>
                                        </p:cTn>
                                        <p:tgtEl>
                                          <p:spTgt spid="905">
                                            <p:txEl>
                                              <p:pRg st="3" end="3"/>
                                            </p:txEl>
                                          </p:spTgt>
                                        </p:tgtEl>
                                        <p:attrNameLst>
                                          <p:attrName>style.visibility</p:attrName>
                                        </p:attrNameLst>
                                      </p:cBhvr>
                                      <p:to>
                                        <p:strVal val="visible"/>
                                      </p:to>
                                    </p:set>
                                  </p:childTnLst>
                                </p:cTn>
                              </p:par>
                            </p:childTnLst>
                          </p:cTn>
                        </p:par>
                      </p:childTnLst>
                    </p:cTn>
                  </p:par>
                  <p:par>
                    <p:cTn id="914" fill="hold">
                      <p:stCondLst>
                        <p:cond delay="indefinite"/>
                      </p:stCondLst>
                      <p:childTnLst>
                        <p:par>
                          <p:cTn id="915" fill="hold">
                            <p:stCondLst>
                              <p:cond delay="0"/>
                            </p:stCondLst>
                            <p:childTnLst>
                              <p:par>
                                <p:cTn id="916" nodeType="clickEffect" fill="hold" presetClass="entr" presetID="1">
                                  <p:stCondLst>
                                    <p:cond delay="0"/>
                                  </p:stCondLst>
                                  <p:childTnLst>
                                    <p:set>
                                      <p:cBhvr>
                                        <p:cTn id="917" dur="1" fill="hold">
                                          <p:stCondLst>
                                            <p:cond delay="0"/>
                                          </p:stCondLst>
                                        </p:cTn>
                                        <p:tgtEl>
                                          <p:spTgt spid="905">
                                            <p:txEl>
                                              <p:pRg st="4" end="4"/>
                                            </p:txEl>
                                          </p:spTgt>
                                        </p:tgtEl>
                                        <p:attrNameLst>
                                          <p:attrName>style.visibility</p:attrName>
                                        </p:attrNameLst>
                                      </p:cBhvr>
                                      <p:to>
                                        <p:strVal val="visible"/>
                                      </p:to>
                                    </p:set>
                                  </p:childTnLst>
                                </p:cTn>
                              </p:par>
                            </p:childTnLst>
                          </p:cTn>
                        </p:par>
                      </p:childTnLst>
                    </p:cTn>
                  </p:par>
                  <p:par>
                    <p:cTn id="918" fill="hold">
                      <p:stCondLst>
                        <p:cond delay="indefinite"/>
                      </p:stCondLst>
                      <p:childTnLst>
                        <p:par>
                          <p:cTn id="919" fill="hold">
                            <p:stCondLst>
                              <p:cond delay="0"/>
                            </p:stCondLst>
                            <p:childTnLst>
                              <p:par>
                                <p:cTn id="920" nodeType="clickEffect" fill="hold" presetClass="entr" presetID="1">
                                  <p:stCondLst>
                                    <p:cond delay="0"/>
                                  </p:stCondLst>
                                  <p:childTnLst>
                                    <p:set>
                                      <p:cBhvr>
                                        <p:cTn id="921" dur="1" fill="hold">
                                          <p:stCondLst>
                                            <p:cond delay="0"/>
                                          </p:stCondLst>
                                        </p:cTn>
                                        <p:tgtEl>
                                          <p:spTgt spid="905">
                                            <p:txEl>
                                              <p:pRg st="5" end="5"/>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8" name="TextShape 1"/>
          <p:cNvSpPr txBox="1"/>
          <p:nvPr/>
        </p:nvSpPr>
        <p:spPr>
          <a:xfrm>
            <a:off x="216000" y="205920"/>
            <a:ext cx="3009600" cy="3603600"/>
          </a:xfrm>
          <a:prstGeom prst="rect">
            <a:avLst/>
          </a:prstGeom>
          <a:noFill/>
          <a:ln>
            <a:noFill/>
          </a:ln>
        </p:spPr>
        <p:txBody>
          <a:bodyPr/>
          <a:p>
            <a:pPr>
              <a:lnSpc>
                <a:spcPct val="100000"/>
              </a:lnSpc>
            </a:pPr>
            <a:r>
              <a:rPr b="0" lang="en-GB" sz="2400" spc="-1" strike="noStrike">
                <a:solidFill>
                  <a:srgbClr val="728653"/>
                </a:solidFill>
                <a:latin typeface="Century Gothic"/>
              </a:rPr>
              <a:t>censys.io - Geolocation</a:t>
            </a:r>
            <a:endParaRPr b="0" lang="en-GB" sz="2400" spc="-1" strike="noStrike">
              <a:solidFill>
                <a:srgbClr val="000000"/>
              </a:solidFill>
              <a:latin typeface="Century Gothic"/>
            </a:endParaRPr>
          </a:p>
        </p:txBody>
      </p:sp>
      <p:sp>
        <p:nvSpPr>
          <p:cNvPr id="909" name="TextShape 2"/>
          <p:cNvSpPr txBox="1"/>
          <p:nvPr/>
        </p:nvSpPr>
        <p:spPr>
          <a:xfrm>
            <a:off x="0" y="4767120"/>
            <a:ext cx="2895120" cy="274320"/>
          </a:xfrm>
          <a:prstGeom prst="rect">
            <a:avLst/>
          </a:prstGeom>
          <a:noFill/>
          <a:ln>
            <a:noFill/>
          </a:ln>
        </p:spPr>
        <p:txBody>
          <a:bodyPr anchor="ctr"/>
          <a:p>
            <a:pPr>
              <a:lnSpc>
                <a:spcPct val="100000"/>
              </a:lnSpc>
            </a:pPr>
            <a:fld id="{00C5293D-C7BD-460D-B73A-6900BEFB7C67}"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10" name="pasted-image.tiff" descr=""/>
          <p:cNvPicPr/>
          <p:nvPr/>
        </p:nvPicPr>
        <p:blipFill>
          <a:blip r:embed="rId1"/>
          <a:stretch/>
        </p:blipFill>
        <p:spPr>
          <a:xfrm>
            <a:off x="3148200" y="193320"/>
            <a:ext cx="5843160" cy="3998520"/>
          </a:xfrm>
          <a:prstGeom prst="rect">
            <a:avLst/>
          </a:prstGeom>
          <a:ln w="25560">
            <a:solidFill>
              <a:srgbClr val="f3f7f5"/>
            </a:solidFill>
            <a:miter/>
          </a:ln>
          <a:effectLst>
            <a:outerShdw dist="25318" dir="3609244">
              <a:srgbClr val="000000">
                <a:alpha val="70000"/>
              </a:srgbClr>
            </a:outerShdw>
          </a:effectLst>
        </p:spPr>
      </p:pic>
    </p:spTree>
  </p:cSld>
  <p:timing>
    <p:tnLst>
      <p:par>
        <p:cTn id="922" dur="indefinite" restart="never" nodeType="tmRoot">
          <p:childTnLst>
            <p:seq>
              <p:cTn id="923"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5"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The Academic Minute…</a:t>
            </a:r>
            <a:endParaRPr b="0" lang="en-GB" sz="2700" spc="-1" strike="noStrike">
              <a:solidFill>
                <a:srgbClr val="000000"/>
              </a:solidFill>
              <a:latin typeface="Century Gothic"/>
            </a:endParaRPr>
          </a:p>
        </p:txBody>
      </p:sp>
      <p:sp>
        <p:nvSpPr>
          <p:cNvPr id="766"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It is all about…</a:t>
            </a:r>
            <a:endParaRPr b="0" lang="en-GB" sz="1600" spc="-1" strike="noStrike">
              <a:solidFill>
                <a:srgbClr val="404040"/>
              </a:solidFill>
              <a:latin typeface="Century Gothic"/>
            </a:endParaRPr>
          </a:p>
          <a:p>
            <a:pPr>
              <a:lnSpc>
                <a:spcPct val="100000"/>
              </a:lnSpc>
              <a:spcBef>
                <a:spcPts val="751"/>
              </a:spcBef>
            </a:pP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Costs Control,</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Market Share,</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Regulatory Landscape</a:t>
            </a:r>
            <a:endParaRPr b="0" lang="en-GB" sz="1600" spc="-1" strike="noStrike">
              <a:solidFill>
                <a:srgbClr val="404040"/>
              </a:solidFill>
              <a:latin typeface="Century Gothic"/>
            </a:endParaRPr>
          </a:p>
          <a:p>
            <a:pPr marL="514440" indent="-514080">
              <a:lnSpc>
                <a:spcPct val="100000"/>
              </a:lnSpc>
              <a:spcBef>
                <a:spcPts val="751"/>
              </a:spcBef>
              <a:buClr>
                <a:srgbClr val="a53010"/>
              </a:buClr>
              <a:buFont typeface="StarSymbol"/>
              <a:buAutoNum type="arabicPeriod"/>
            </a:pPr>
            <a:r>
              <a:rPr b="0" lang="en-GB" sz="1600" spc="-1" strike="noStrike">
                <a:solidFill>
                  <a:srgbClr val="404040"/>
                </a:solidFill>
                <a:latin typeface="Century Gothic"/>
              </a:rPr>
              <a:t>Others…</a:t>
            </a:r>
            <a:endParaRPr b="0" lang="en-GB" sz="1600" spc="-1" strike="noStrike">
              <a:solidFill>
                <a:srgbClr val="404040"/>
              </a:solidFill>
              <a:latin typeface="Century Gothic"/>
            </a:endParaRPr>
          </a:p>
        </p:txBody>
      </p:sp>
    </p:spTree>
  </p:cSld>
  <p:timing>
    <p:tnLst>
      <p:par>
        <p:cTn id="77" dur="indefinite" restart="never" nodeType="tmRoot">
          <p:childTnLst>
            <p:seq>
              <p:cTn id="78" dur="indefinite" nodeType="mainSeq">
                <p:childTnLst>
                  <p:par>
                    <p:cTn id="79" fill="hold">
                      <p:stCondLst>
                        <p:cond delay="indefinite"/>
                      </p:stCondLst>
                      <p:childTnLst>
                        <p:par>
                          <p:cTn id="80" fill="hold">
                            <p:stCondLst>
                              <p:cond delay="0"/>
                            </p:stCondLst>
                            <p:childTnLst>
                              <p:par>
                                <p:cTn id="81" nodeType="clickEffect" fill="hold" presetClass="entr" presetID="42">
                                  <p:stCondLst>
                                    <p:cond delay="0"/>
                                  </p:stCondLst>
                                  <p:childTnLst>
                                    <p:set>
                                      <p:cBhvr>
                                        <p:cTn id="82" dur="1" fill="hold">
                                          <p:stCondLst>
                                            <p:cond delay="0"/>
                                          </p:stCondLst>
                                        </p:cTn>
                                        <p:tgtEl>
                                          <p:spTgt spid="766">
                                            <p:txEl>
                                              <p:pRg st="0" end="0"/>
                                            </p:txEl>
                                          </p:spTgt>
                                        </p:tgtEl>
                                        <p:attrNameLst>
                                          <p:attrName>style.visibility</p:attrName>
                                        </p:attrNameLst>
                                      </p:cBhvr>
                                      <p:to>
                                        <p:strVal val="visible"/>
                                      </p:to>
                                    </p:set>
                                    <p:animEffect filter="fade" transition="in">
                                      <p:cBhvr additive="repl">
                                        <p:cTn id="83" dur="1000"/>
                                        <p:tgtEl>
                                          <p:spTgt spid="766">
                                            <p:txEl>
                                              <p:pRg st="0" end="0"/>
                                            </p:txEl>
                                          </p:spTgt>
                                        </p:tgtEl>
                                      </p:cBhvr>
                                    </p:animEffect>
                                    <p:anim calcmode="lin" valueType="num">
                                      <p:cBhvr additive="repl">
                                        <p:cTn id="84" dur="1000" fill="hold"/>
                                        <p:tgtEl>
                                          <p:spTgt spid="766">
                                            <p:txEl>
                                              <p:pRg st="0" end="0"/>
                                            </p:txEl>
                                          </p:spTgt>
                                        </p:tgtEl>
                                        <p:attrNameLst>
                                          <p:attrName>ppt_x</p:attrName>
                                        </p:attrNameLst>
                                      </p:cBhvr>
                                      <p:tavLst>
                                        <p:tav tm="0">
                                          <p:val>
                                            <p:strVal val="#ppt_x"/>
                                          </p:val>
                                        </p:tav>
                                        <p:tav tm="100000">
                                          <p:val>
                                            <p:strVal val="#ppt_x"/>
                                          </p:val>
                                        </p:tav>
                                      </p:tavLst>
                                    </p:anim>
                                    <p:anim calcmode="lin" valueType="num">
                                      <p:cBhvr additive="repl">
                                        <p:cTn id="85" dur="1000" fill="hold"/>
                                        <p:tgtEl>
                                          <p:spTgt spid="7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nodeType="clickEffect" fill="hold" presetClass="entr" presetID="42">
                                  <p:stCondLst>
                                    <p:cond delay="0"/>
                                  </p:stCondLst>
                                  <p:childTnLst>
                                    <p:set>
                                      <p:cBhvr>
                                        <p:cTn id="89" dur="1" fill="hold">
                                          <p:stCondLst>
                                            <p:cond delay="0"/>
                                          </p:stCondLst>
                                        </p:cTn>
                                        <p:tgtEl>
                                          <p:spTgt spid="766">
                                            <p:txEl>
                                              <p:pRg st="2" end="2"/>
                                            </p:txEl>
                                          </p:spTgt>
                                        </p:tgtEl>
                                        <p:attrNameLst>
                                          <p:attrName>style.visibility</p:attrName>
                                        </p:attrNameLst>
                                      </p:cBhvr>
                                      <p:to>
                                        <p:strVal val="visible"/>
                                      </p:to>
                                    </p:set>
                                    <p:animEffect filter="fade" transition="in">
                                      <p:cBhvr additive="repl">
                                        <p:cTn id="90" dur="1000"/>
                                        <p:tgtEl>
                                          <p:spTgt spid="766">
                                            <p:txEl>
                                              <p:pRg st="2" end="2"/>
                                            </p:txEl>
                                          </p:spTgt>
                                        </p:tgtEl>
                                      </p:cBhvr>
                                    </p:animEffect>
                                    <p:anim calcmode="lin" valueType="num">
                                      <p:cBhvr additive="repl">
                                        <p:cTn id="91" dur="1000" fill="hold"/>
                                        <p:tgtEl>
                                          <p:spTgt spid="766">
                                            <p:txEl>
                                              <p:pRg st="2" end="2"/>
                                            </p:txEl>
                                          </p:spTgt>
                                        </p:tgtEl>
                                        <p:attrNameLst>
                                          <p:attrName>ppt_x</p:attrName>
                                        </p:attrNameLst>
                                      </p:cBhvr>
                                      <p:tavLst>
                                        <p:tav tm="0">
                                          <p:val>
                                            <p:strVal val="#ppt_x"/>
                                          </p:val>
                                        </p:tav>
                                        <p:tav tm="100000">
                                          <p:val>
                                            <p:strVal val="#ppt_x"/>
                                          </p:val>
                                        </p:tav>
                                      </p:tavLst>
                                    </p:anim>
                                    <p:anim calcmode="lin" valueType="num">
                                      <p:cBhvr additive="repl">
                                        <p:cTn id="92" dur="1000" fill="hold"/>
                                        <p:tgtEl>
                                          <p:spTgt spid="7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nodeType="clickEffect" fill="hold" presetClass="entr" presetID="42">
                                  <p:stCondLst>
                                    <p:cond delay="0"/>
                                  </p:stCondLst>
                                  <p:childTnLst>
                                    <p:set>
                                      <p:cBhvr>
                                        <p:cTn id="96" dur="1" fill="hold">
                                          <p:stCondLst>
                                            <p:cond delay="0"/>
                                          </p:stCondLst>
                                        </p:cTn>
                                        <p:tgtEl>
                                          <p:spTgt spid="766">
                                            <p:txEl>
                                              <p:pRg st="3" end="3"/>
                                            </p:txEl>
                                          </p:spTgt>
                                        </p:tgtEl>
                                        <p:attrNameLst>
                                          <p:attrName>style.visibility</p:attrName>
                                        </p:attrNameLst>
                                      </p:cBhvr>
                                      <p:to>
                                        <p:strVal val="visible"/>
                                      </p:to>
                                    </p:set>
                                    <p:animEffect filter="fade" transition="in">
                                      <p:cBhvr additive="repl">
                                        <p:cTn id="97" dur="1000"/>
                                        <p:tgtEl>
                                          <p:spTgt spid="766">
                                            <p:txEl>
                                              <p:pRg st="3" end="3"/>
                                            </p:txEl>
                                          </p:spTgt>
                                        </p:tgtEl>
                                      </p:cBhvr>
                                    </p:animEffect>
                                    <p:anim calcmode="lin" valueType="num">
                                      <p:cBhvr additive="repl">
                                        <p:cTn id="98" dur="1000" fill="hold"/>
                                        <p:tgtEl>
                                          <p:spTgt spid="766">
                                            <p:txEl>
                                              <p:pRg st="3" end="3"/>
                                            </p:txEl>
                                          </p:spTgt>
                                        </p:tgtEl>
                                        <p:attrNameLst>
                                          <p:attrName>ppt_x</p:attrName>
                                        </p:attrNameLst>
                                      </p:cBhvr>
                                      <p:tavLst>
                                        <p:tav tm="0">
                                          <p:val>
                                            <p:strVal val="#ppt_x"/>
                                          </p:val>
                                        </p:tav>
                                        <p:tav tm="100000">
                                          <p:val>
                                            <p:strVal val="#ppt_x"/>
                                          </p:val>
                                        </p:tav>
                                      </p:tavLst>
                                    </p:anim>
                                    <p:anim calcmode="lin" valueType="num">
                                      <p:cBhvr additive="repl">
                                        <p:cTn id="99" dur="1000" fill="hold"/>
                                        <p:tgtEl>
                                          <p:spTgt spid="7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nodeType="clickEffect" fill="hold" presetClass="entr" presetID="42">
                                  <p:stCondLst>
                                    <p:cond delay="0"/>
                                  </p:stCondLst>
                                  <p:childTnLst>
                                    <p:set>
                                      <p:cBhvr>
                                        <p:cTn id="103" dur="1" fill="hold">
                                          <p:stCondLst>
                                            <p:cond delay="0"/>
                                          </p:stCondLst>
                                        </p:cTn>
                                        <p:tgtEl>
                                          <p:spTgt spid="766">
                                            <p:txEl>
                                              <p:pRg st="4" end="4"/>
                                            </p:txEl>
                                          </p:spTgt>
                                        </p:tgtEl>
                                        <p:attrNameLst>
                                          <p:attrName>style.visibility</p:attrName>
                                        </p:attrNameLst>
                                      </p:cBhvr>
                                      <p:to>
                                        <p:strVal val="visible"/>
                                      </p:to>
                                    </p:set>
                                    <p:animEffect filter="fade" transition="in">
                                      <p:cBhvr additive="repl">
                                        <p:cTn id="104" dur="1000"/>
                                        <p:tgtEl>
                                          <p:spTgt spid="766">
                                            <p:txEl>
                                              <p:pRg st="4" end="4"/>
                                            </p:txEl>
                                          </p:spTgt>
                                        </p:tgtEl>
                                      </p:cBhvr>
                                    </p:animEffect>
                                    <p:anim calcmode="lin" valueType="num">
                                      <p:cBhvr additive="repl">
                                        <p:cTn id="105" dur="1000" fill="hold"/>
                                        <p:tgtEl>
                                          <p:spTgt spid="766">
                                            <p:txEl>
                                              <p:pRg st="4" end="4"/>
                                            </p:txEl>
                                          </p:spTgt>
                                        </p:tgtEl>
                                        <p:attrNameLst>
                                          <p:attrName>ppt_x</p:attrName>
                                        </p:attrNameLst>
                                      </p:cBhvr>
                                      <p:tavLst>
                                        <p:tav tm="0">
                                          <p:val>
                                            <p:strVal val="#ppt_x"/>
                                          </p:val>
                                        </p:tav>
                                        <p:tav tm="100000">
                                          <p:val>
                                            <p:strVal val="#ppt_x"/>
                                          </p:val>
                                        </p:tav>
                                      </p:tavLst>
                                    </p:anim>
                                    <p:anim calcmode="lin" valueType="num">
                                      <p:cBhvr additive="repl">
                                        <p:cTn id="106" dur="1000" fill="hold"/>
                                        <p:tgtEl>
                                          <p:spTgt spid="7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nodeType="clickEffect" fill="hold" presetClass="entr" presetID="42">
                                  <p:stCondLst>
                                    <p:cond delay="0"/>
                                  </p:stCondLst>
                                  <p:childTnLst>
                                    <p:set>
                                      <p:cBhvr>
                                        <p:cTn id="110" dur="1" fill="hold">
                                          <p:stCondLst>
                                            <p:cond delay="0"/>
                                          </p:stCondLst>
                                        </p:cTn>
                                        <p:tgtEl>
                                          <p:spTgt spid="766">
                                            <p:txEl>
                                              <p:pRg st="5" end="5"/>
                                            </p:txEl>
                                          </p:spTgt>
                                        </p:tgtEl>
                                        <p:attrNameLst>
                                          <p:attrName>style.visibility</p:attrName>
                                        </p:attrNameLst>
                                      </p:cBhvr>
                                      <p:to>
                                        <p:strVal val="visible"/>
                                      </p:to>
                                    </p:set>
                                    <p:animEffect filter="fade" transition="in">
                                      <p:cBhvr additive="repl">
                                        <p:cTn id="111" dur="1000"/>
                                        <p:tgtEl>
                                          <p:spTgt spid="766">
                                            <p:txEl>
                                              <p:pRg st="5" end="5"/>
                                            </p:txEl>
                                          </p:spTgt>
                                        </p:tgtEl>
                                      </p:cBhvr>
                                    </p:animEffect>
                                    <p:anim calcmode="lin" valueType="num">
                                      <p:cBhvr additive="repl">
                                        <p:cTn id="112" dur="1000" fill="hold"/>
                                        <p:tgtEl>
                                          <p:spTgt spid="766">
                                            <p:txEl>
                                              <p:pRg st="5" end="5"/>
                                            </p:txEl>
                                          </p:spTgt>
                                        </p:tgtEl>
                                        <p:attrNameLst>
                                          <p:attrName>ppt_x</p:attrName>
                                        </p:attrNameLst>
                                      </p:cBhvr>
                                      <p:tavLst>
                                        <p:tav tm="0">
                                          <p:val>
                                            <p:strVal val="#ppt_x"/>
                                          </p:val>
                                        </p:tav>
                                        <p:tav tm="100000">
                                          <p:val>
                                            <p:strVal val="#ppt_x"/>
                                          </p:val>
                                        </p:tav>
                                      </p:tavLst>
                                    </p:anim>
                                    <p:anim calcmode="lin" valueType="num">
                                      <p:cBhvr additive="repl">
                                        <p:cTn id="113" dur="1000" fill="hold"/>
                                        <p:tgtEl>
                                          <p:spTgt spid="766">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1" name="TextShape 1"/>
          <p:cNvSpPr txBox="1"/>
          <p:nvPr/>
        </p:nvSpPr>
        <p:spPr>
          <a:xfrm>
            <a:off x="368280" y="205920"/>
            <a:ext cx="8471880" cy="72072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shodan.io</a:t>
            </a:r>
            <a:endParaRPr b="0" lang="en-GB" sz="2400" spc="-1" strike="noStrike">
              <a:solidFill>
                <a:srgbClr val="000000"/>
              </a:solidFill>
              <a:latin typeface="Century Gothic"/>
            </a:endParaRPr>
          </a:p>
        </p:txBody>
      </p:sp>
      <p:sp>
        <p:nvSpPr>
          <p:cNvPr id="912" name="TextShape 2"/>
          <p:cNvSpPr txBox="1"/>
          <p:nvPr/>
        </p:nvSpPr>
        <p:spPr>
          <a:xfrm>
            <a:off x="0" y="4767120"/>
            <a:ext cx="2895120" cy="274320"/>
          </a:xfrm>
          <a:prstGeom prst="rect">
            <a:avLst/>
          </a:prstGeom>
          <a:noFill/>
          <a:ln>
            <a:noFill/>
          </a:ln>
        </p:spPr>
        <p:txBody>
          <a:bodyPr anchor="ctr"/>
          <a:p>
            <a:pPr>
              <a:lnSpc>
                <a:spcPct val="100000"/>
              </a:lnSpc>
            </a:pPr>
            <a:fld id="{5B153B5E-D46D-4284-8D20-7BFCA7EB60CB}"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13" name="pasted-image.tiff" descr=""/>
          <p:cNvPicPr/>
          <p:nvPr/>
        </p:nvPicPr>
        <p:blipFill>
          <a:blip r:embed="rId1"/>
          <a:stretch/>
        </p:blipFill>
        <p:spPr>
          <a:xfrm>
            <a:off x="368280" y="1110600"/>
            <a:ext cx="8471880" cy="3503880"/>
          </a:xfrm>
          <a:prstGeom prst="rect">
            <a:avLst/>
          </a:prstGeom>
          <a:ln w="25560">
            <a:solidFill>
              <a:srgbClr val="f3f7f5"/>
            </a:solidFill>
            <a:miter/>
          </a:ln>
          <a:effectLst>
            <a:outerShdw dist="25318" dir="3609244">
              <a:srgbClr val="000000">
                <a:alpha val="70000"/>
              </a:srgbClr>
            </a:outerShdw>
          </a:effectLst>
        </p:spPr>
      </p:pic>
    </p:spTree>
  </p:cSld>
  <p:timing>
    <p:tnLst>
      <p:par>
        <p:cTn id="924" dur="indefinite" restart="never" nodeType="tmRoot">
          <p:childTnLst>
            <p:seq>
              <p:cTn id="925" dur="indefinite" nodeType="mainSeq"/>
              <p:prevCondLst>
                <p:cond delay="0" evt="onPrev">
                  <p:tgtEl>
                    <p:sldTgt/>
                  </p:tgtEl>
                </p:cond>
              </p:prevCondLst>
              <p:nextCondLst>
                <p:cond delay="0" evt="onNext">
                  <p:tgtEl>
                    <p:sldTgt/>
                  </p:tgtEl>
                </p:cond>
              </p:nextCondLst>
            </p:seq>
          </p:childTnLst>
        </p:cTn>
      </p:par>
    </p:tnLst>
  </p:timing>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4" name="pasted-image.tiff" descr=""/>
          <p:cNvPicPr/>
          <p:nvPr/>
        </p:nvPicPr>
        <p:blipFill>
          <a:blip r:embed="rId1"/>
          <a:stretch/>
        </p:blipFill>
        <p:spPr>
          <a:xfrm>
            <a:off x="2723400" y="128880"/>
            <a:ext cx="6253920" cy="3970800"/>
          </a:xfrm>
          <a:prstGeom prst="rect">
            <a:avLst/>
          </a:prstGeom>
          <a:ln w="25560">
            <a:solidFill>
              <a:srgbClr val="f3f7f5"/>
            </a:solidFill>
            <a:miter/>
          </a:ln>
          <a:effectLst>
            <a:outerShdw dist="25318" dir="3609244">
              <a:srgbClr val="000000">
                <a:alpha val="70000"/>
              </a:srgbClr>
            </a:outerShdw>
          </a:effectLst>
        </p:spPr>
      </p:pic>
      <p:sp>
        <p:nvSpPr>
          <p:cNvPr id="915" name="CustomShape 1"/>
          <p:cNvSpPr/>
          <p:nvPr/>
        </p:nvSpPr>
        <p:spPr>
          <a:xfrm>
            <a:off x="245160" y="205920"/>
            <a:ext cx="2477880" cy="3007440"/>
          </a:xfrm>
          <a:prstGeom prst="rect">
            <a:avLst/>
          </a:prstGeom>
          <a:noFill/>
          <a:ln>
            <a:noFill/>
          </a:ln>
        </p:spPr>
        <p:style>
          <a:lnRef idx="0"/>
          <a:fillRef idx="0"/>
          <a:effectRef idx="0"/>
          <a:fontRef idx="minor"/>
        </p:style>
        <p:txBody>
          <a:bodyPr anchor="ctr">
            <a:normAutofit/>
          </a:bodyPr>
          <a:p>
            <a:pPr>
              <a:lnSpc>
                <a:spcPct val="100000"/>
              </a:lnSpc>
            </a:pPr>
            <a:r>
              <a:rPr b="0" lang="en-GB" sz="3600" spc="-1" strike="noStrike">
                <a:solidFill>
                  <a:srgbClr val="1a3f7f"/>
                </a:solidFill>
                <a:latin typeface="Century Gothic"/>
              </a:rPr>
              <a:t>VIPs “Dorking”</a:t>
            </a:r>
            <a:endParaRPr b="0" lang="en-GB" sz="3600" spc="-1" strike="noStrike">
              <a:latin typeface="Arial"/>
            </a:endParaRPr>
          </a:p>
        </p:txBody>
      </p:sp>
      <p:sp>
        <p:nvSpPr>
          <p:cNvPr id="916" name="TextShape 2"/>
          <p:cNvSpPr txBox="1"/>
          <p:nvPr/>
        </p:nvSpPr>
        <p:spPr>
          <a:xfrm>
            <a:off x="0" y="4767120"/>
            <a:ext cx="2895120" cy="274320"/>
          </a:xfrm>
          <a:prstGeom prst="rect">
            <a:avLst/>
          </a:prstGeom>
          <a:noFill/>
          <a:ln>
            <a:noFill/>
          </a:ln>
        </p:spPr>
        <p:txBody>
          <a:bodyPr anchor="ctr"/>
          <a:p>
            <a:pPr>
              <a:lnSpc>
                <a:spcPct val="100000"/>
              </a:lnSpc>
            </a:pPr>
            <a:fld id="{B412F683-CC1A-4A62-8C77-EAADE08A43BC}"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26" dur="indefinite" restart="never" nodeType="tmRoot">
          <p:childTnLst>
            <p:seq>
              <p:cTn id="927" dur="indefinite" nodeType="mainSeq"/>
              <p:prevCondLst>
                <p:cond delay="0" evt="onPrev">
                  <p:tgtEl>
                    <p:sldTgt/>
                  </p:tgtEl>
                </p:cond>
              </p:prevCondLst>
              <p:nextCondLst>
                <p:cond delay="0" evt="onNext">
                  <p:tgtEl>
                    <p:sldTgt/>
                  </p:tgtEl>
                </p:cond>
              </p:nextCondLst>
            </p:seq>
          </p:childTnLst>
        </p:cTn>
      </p:par>
    </p:tnLst>
  </p:timing>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17" name="pasted-image.tiff" descr=""/>
          <p:cNvPicPr/>
          <p:nvPr/>
        </p:nvPicPr>
        <p:blipFill>
          <a:blip r:embed="rId1"/>
          <a:stretch/>
        </p:blipFill>
        <p:spPr>
          <a:xfrm>
            <a:off x="2665800" y="420480"/>
            <a:ext cx="6380280" cy="3601080"/>
          </a:xfrm>
          <a:prstGeom prst="rect">
            <a:avLst/>
          </a:prstGeom>
          <a:ln w="12600">
            <a:noFill/>
          </a:ln>
        </p:spPr>
      </p:pic>
      <p:sp>
        <p:nvSpPr>
          <p:cNvPr id="918" name="TextShape 1"/>
          <p:cNvSpPr txBox="1"/>
          <p:nvPr/>
        </p:nvSpPr>
        <p:spPr>
          <a:xfrm>
            <a:off x="245160" y="205920"/>
            <a:ext cx="2477880" cy="3007440"/>
          </a:xfrm>
          <a:prstGeom prst="rect">
            <a:avLst/>
          </a:prstGeom>
          <a:noFill/>
          <a:ln>
            <a:noFill/>
          </a:ln>
        </p:spPr>
        <p:txBody>
          <a:bodyPr/>
          <a:p>
            <a:pPr>
              <a:lnSpc>
                <a:spcPct val="100000"/>
              </a:lnSpc>
            </a:pPr>
            <a:r>
              <a:rPr b="0" lang="en-GB" sz="2400" spc="-1" strike="noStrike">
                <a:solidFill>
                  <a:srgbClr val="728653"/>
                </a:solidFill>
                <a:latin typeface="Century Gothic"/>
              </a:rPr>
              <a:t>VIPs “Dorking”</a:t>
            </a:r>
            <a:endParaRPr b="0" lang="en-GB" sz="2400" spc="-1" strike="noStrike">
              <a:solidFill>
                <a:srgbClr val="000000"/>
              </a:solidFill>
              <a:latin typeface="Century Gothic"/>
            </a:endParaRPr>
          </a:p>
        </p:txBody>
      </p:sp>
      <p:sp>
        <p:nvSpPr>
          <p:cNvPr id="919" name="TextShape 2"/>
          <p:cNvSpPr txBox="1"/>
          <p:nvPr/>
        </p:nvSpPr>
        <p:spPr>
          <a:xfrm>
            <a:off x="0" y="4767120"/>
            <a:ext cx="2895120" cy="274320"/>
          </a:xfrm>
          <a:prstGeom prst="rect">
            <a:avLst/>
          </a:prstGeom>
          <a:noFill/>
          <a:ln>
            <a:noFill/>
          </a:ln>
        </p:spPr>
        <p:txBody>
          <a:bodyPr anchor="ctr"/>
          <a:p>
            <a:pPr>
              <a:lnSpc>
                <a:spcPct val="100000"/>
              </a:lnSpc>
            </a:pPr>
            <a:fld id="{40754A40-F6E9-4D9C-8D6A-735819F7B59C}"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28" dur="indefinite" restart="never" nodeType="tmRoot">
          <p:childTnLst>
            <p:seq>
              <p:cTn id="929" dur="indefinite" nodeType="mainSeq"/>
              <p:prevCondLst>
                <p:cond delay="0" evt="onPrev">
                  <p:tgtEl>
                    <p:sldTgt/>
                  </p:tgtEl>
                </p:cond>
              </p:prevCondLst>
              <p:nextCondLst>
                <p:cond delay="0" evt="onNext">
                  <p:tgtEl>
                    <p:sldTgt/>
                  </p:tgtEl>
                </p:cond>
              </p:nextCondLst>
            </p:seq>
          </p:childTnLst>
        </p:cTn>
      </p:par>
    </p:tnLst>
  </p:timing>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20" name="pasted-image.tiff" descr=""/>
          <p:cNvPicPr/>
          <p:nvPr/>
        </p:nvPicPr>
        <p:blipFill>
          <a:blip r:embed="rId1"/>
          <a:stretch/>
        </p:blipFill>
        <p:spPr>
          <a:xfrm>
            <a:off x="2650320" y="122400"/>
            <a:ext cx="6326280" cy="3823920"/>
          </a:xfrm>
          <a:prstGeom prst="rect">
            <a:avLst/>
          </a:prstGeom>
          <a:ln w="25560">
            <a:solidFill>
              <a:srgbClr val="f3f7f5"/>
            </a:solidFill>
            <a:miter/>
          </a:ln>
          <a:effectLst>
            <a:outerShdw dist="25318" dir="3609244">
              <a:srgbClr val="000000">
                <a:alpha val="70000"/>
              </a:srgbClr>
            </a:outerShdw>
          </a:effectLst>
        </p:spPr>
      </p:pic>
      <p:sp>
        <p:nvSpPr>
          <p:cNvPr id="921" name="TextShape 1"/>
          <p:cNvSpPr txBox="1"/>
          <p:nvPr/>
        </p:nvSpPr>
        <p:spPr>
          <a:xfrm>
            <a:off x="245160" y="205920"/>
            <a:ext cx="2477880" cy="3007440"/>
          </a:xfrm>
          <a:prstGeom prst="rect">
            <a:avLst/>
          </a:prstGeom>
          <a:noFill/>
          <a:ln>
            <a:noFill/>
          </a:ln>
        </p:spPr>
        <p:txBody>
          <a:bodyPr/>
          <a:p>
            <a:pPr>
              <a:lnSpc>
                <a:spcPct val="100000"/>
              </a:lnSpc>
            </a:pPr>
            <a:r>
              <a:rPr b="0" lang="en-GB" sz="2400" spc="-1" strike="noStrike">
                <a:solidFill>
                  <a:srgbClr val="728653"/>
                </a:solidFill>
                <a:latin typeface="Century Gothic"/>
              </a:rPr>
              <a:t>VIPs “Dorking”</a:t>
            </a:r>
            <a:endParaRPr b="0" lang="en-GB" sz="2400" spc="-1" strike="noStrike">
              <a:solidFill>
                <a:srgbClr val="000000"/>
              </a:solidFill>
              <a:latin typeface="Century Gothic"/>
            </a:endParaRPr>
          </a:p>
        </p:txBody>
      </p:sp>
      <p:sp>
        <p:nvSpPr>
          <p:cNvPr id="922" name="TextShape 2"/>
          <p:cNvSpPr txBox="1"/>
          <p:nvPr/>
        </p:nvSpPr>
        <p:spPr>
          <a:xfrm>
            <a:off x="0" y="4767120"/>
            <a:ext cx="2895120" cy="274320"/>
          </a:xfrm>
          <a:prstGeom prst="rect">
            <a:avLst/>
          </a:prstGeom>
          <a:noFill/>
          <a:ln>
            <a:noFill/>
          </a:ln>
        </p:spPr>
        <p:txBody>
          <a:bodyPr anchor="ctr"/>
          <a:p>
            <a:pPr>
              <a:lnSpc>
                <a:spcPct val="100000"/>
              </a:lnSpc>
            </a:pPr>
            <a:fld id="{EE60BBE9-5EE3-47DC-A648-64EA1D155670}"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30" dur="indefinite" restart="never" nodeType="tmRoot">
          <p:childTnLst>
            <p:seq>
              <p:cTn id="931" dur="indefinite" nodeType="mainSeq"/>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3" name="TextShape 1"/>
          <p:cNvSpPr txBox="1"/>
          <p:nvPr/>
        </p:nvSpPr>
        <p:spPr>
          <a:xfrm>
            <a:off x="245160" y="205920"/>
            <a:ext cx="2477880" cy="3007440"/>
          </a:xfrm>
          <a:prstGeom prst="rect">
            <a:avLst/>
          </a:prstGeom>
          <a:noFill/>
          <a:ln>
            <a:noFill/>
          </a:ln>
        </p:spPr>
        <p:txBody>
          <a:bodyPr/>
          <a:p>
            <a:pPr>
              <a:lnSpc>
                <a:spcPct val="100000"/>
              </a:lnSpc>
            </a:pPr>
            <a:r>
              <a:rPr b="0" lang="en-GB" sz="2400" spc="-1" strike="noStrike">
                <a:solidFill>
                  <a:srgbClr val="728653"/>
                </a:solidFill>
                <a:latin typeface="Century Gothic"/>
              </a:rPr>
              <a:t>VIPs “Dorking”</a:t>
            </a:r>
            <a:endParaRPr b="0" lang="en-GB" sz="2400" spc="-1" strike="noStrike">
              <a:solidFill>
                <a:srgbClr val="000000"/>
              </a:solidFill>
              <a:latin typeface="Century Gothic"/>
            </a:endParaRPr>
          </a:p>
        </p:txBody>
      </p:sp>
      <p:sp>
        <p:nvSpPr>
          <p:cNvPr id="924" name="TextShape 2"/>
          <p:cNvSpPr txBox="1"/>
          <p:nvPr/>
        </p:nvSpPr>
        <p:spPr>
          <a:xfrm>
            <a:off x="0" y="4767120"/>
            <a:ext cx="2895120" cy="274320"/>
          </a:xfrm>
          <a:prstGeom prst="rect">
            <a:avLst/>
          </a:prstGeom>
          <a:noFill/>
          <a:ln>
            <a:noFill/>
          </a:ln>
        </p:spPr>
        <p:txBody>
          <a:bodyPr anchor="ctr"/>
          <a:p>
            <a:pPr>
              <a:lnSpc>
                <a:spcPct val="100000"/>
              </a:lnSpc>
            </a:pPr>
            <a:fld id="{382BEA35-FA88-4994-B217-3B3747D50197}"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25" name="pasted-image.tiff" descr=""/>
          <p:cNvPicPr/>
          <p:nvPr/>
        </p:nvPicPr>
        <p:blipFill>
          <a:blip r:embed="rId1"/>
          <a:stretch/>
        </p:blipFill>
        <p:spPr>
          <a:xfrm>
            <a:off x="3101040" y="150480"/>
            <a:ext cx="5863680" cy="4204080"/>
          </a:xfrm>
          <a:prstGeom prst="rect">
            <a:avLst/>
          </a:prstGeom>
          <a:ln w="25560">
            <a:solidFill>
              <a:srgbClr val="f3f7f5"/>
            </a:solidFill>
            <a:miter/>
          </a:ln>
          <a:effectLst>
            <a:outerShdw dist="25318" dir="3609244">
              <a:srgbClr val="000000">
                <a:alpha val="70000"/>
              </a:srgbClr>
            </a:outerShdw>
          </a:effectLst>
        </p:spPr>
      </p:pic>
    </p:spTree>
  </p:cSld>
  <p:timing>
    <p:tnLst>
      <p:par>
        <p:cTn id="932" dur="indefinite" restart="never" nodeType="tmRoot">
          <p:childTnLst>
            <p:seq>
              <p:cTn id="933" dur="indefinite" nodeType="mainSeq"/>
              <p:prevCondLst>
                <p:cond delay="0" evt="onPrev">
                  <p:tgtEl>
                    <p:sldTgt/>
                  </p:tgtEl>
                </p:cond>
              </p:prevCondLst>
              <p:nextCondLst>
                <p:cond delay="0" evt="onNext">
                  <p:tgtEl>
                    <p:sldTgt/>
                  </p:tgtEl>
                </p:cond>
              </p:nextCondLst>
            </p:seq>
          </p:childTnLst>
        </p:cTn>
      </p:par>
    </p:tnLst>
  </p:timing>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6" name="TextShape 1"/>
          <p:cNvSpPr txBox="1"/>
          <p:nvPr/>
        </p:nvSpPr>
        <p:spPr>
          <a:xfrm>
            <a:off x="190440" y="205920"/>
            <a:ext cx="3085920" cy="3667320"/>
          </a:xfrm>
          <a:prstGeom prst="rect">
            <a:avLst/>
          </a:prstGeom>
          <a:noFill/>
          <a:ln>
            <a:noFill/>
          </a:ln>
        </p:spPr>
        <p:txBody>
          <a:bodyPr/>
          <a:p>
            <a:pPr>
              <a:lnSpc>
                <a:spcPct val="100000"/>
              </a:lnSpc>
            </a:pPr>
            <a:r>
              <a:rPr b="0" lang="en-GB" sz="2400" spc="-1" strike="noStrike">
                <a:solidFill>
                  <a:srgbClr val="728653"/>
                </a:solidFill>
                <a:latin typeface="Century Gothic"/>
              </a:rPr>
              <a:t>Cyber Security Ratings Firms</a:t>
            </a:r>
            <a:endParaRPr b="0" lang="en-GB" sz="2400" spc="-1" strike="noStrike">
              <a:solidFill>
                <a:srgbClr val="000000"/>
              </a:solidFill>
              <a:latin typeface="Century Gothic"/>
            </a:endParaRPr>
          </a:p>
        </p:txBody>
      </p:sp>
      <p:sp>
        <p:nvSpPr>
          <p:cNvPr id="927" name="TextShape 2"/>
          <p:cNvSpPr txBox="1"/>
          <p:nvPr/>
        </p:nvSpPr>
        <p:spPr>
          <a:xfrm>
            <a:off x="0" y="4767120"/>
            <a:ext cx="2895120" cy="274320"/>
          </a:xfrm>
          <a:prstGeom prst="rect">
            <a:avLst/>
          </a:prstGeom>
          <a:noFill/>
          <a:ln>
            <a:noFill/>
          </a:ln>
        </p:spPr>
        <p:txBody>
          <a:bodyPr anchor="ctr"/>
          <a:p>
            <a:pPr>
              <a:lnSpc>
                <a:spcPct val="100000"/>
              </a:lnSpc>
            </a:pPr>
            <a:fld id="{461A6E9D-25F4-4A4F-92A1-403B1E19AA92}"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28" name="pasted-image.tiff" descr=""/>
          <p:cNvPicPr/>
          <p:nvPr/>
        </p:nvPicPr>
        <p:blipFill>
          <a:blip r:embed="rId1"/>
          <a:stretch/>
        </p:blipFill>
        <p:spPr>
          <a:xfrm>
            <a:off x="3149640" y="155160"/>
            <a:ext cx="5802840" cy="4725000"/>
          </a:xfrm>
          <a:prstGeom prst="rect">
            <a:avLst/>
          </a:prstGeom>
          <a:ln w="25560">
            <a:solidFill>
              <a:srgbClr val="f3f7f5"/>
            </a:solidFill>
            <a:miter/>
          </a:ln>
          <a:effectLst>
            <a:outerShdw dist="25318" dir="3609244">
              <a:srgbClr val="000000">
                <a:alpha val="70000"/>
              </a:srgbClr>
            </a:outerShdw>
          </a:effectLst>
        </p:spPr>
      </p:pic>
    </p:spTree>
  </p:cSld>
  <p:timing>
    <p:tnLst>
      <p:par>
        <p:cTn id="934" dur="indefinite" restart="never" nodeType="tmRoot">
          <p:childTnLst>
            <p:seq>
              <p:cTn id="935" dur="indefinite" nodeType="mainSeq"/>
              <p:prevCondLst>
                <p:cond delay="0" evt="onPrev">
                  <p:tgtEl>
                    <p:sldTgt/>
                  </p:tgtEl>
                </p:cond>
              </p:prevCondLst>
              <p:nextCondLst>
                <p:cond delay="0" evt="onNext">
                  <p:tgtEl>
                    <p:sldTgt/>
                  </p:tgtEl>
                </p:cond>
              </p:nextCondLst>
            </p:seq>
          </p:childTnLst>
        </p:cTn>
      </p:par>
    </p:tnLst>
  </p:timing>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9"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30" name="TextShape 2"/>
          <p:cNvSpPr txBox="1"/>
          <p:nvPr/>
        </p:nvSpPr>
        <p:spPr>
          <a:xfrm>
            <a:off x="0" y="4767120"/>
            <a:ext cx="2895120" cy="274320"/>
          </a:xfrm>
          <a:prstGeom prst="rect">
            <a:avLst/>
          </a:prstGeom>
          <a:noFill/>
          <a:ln>
            <a:noFill/>
          </a:ln>
        </p:spPr>
        <p:txBody>
          <a:bodyPr anchor="ctr"/>
          <a:p>
            <a:pPr>
              <a:lnSpc>
                <a:spcPct val="100000"/>
              </a:lnSpc>
            </a:pPr>
            <a:fld id="{FD4C6981-3575-46F4-844D-F0CB0D6CE49F}"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31" name="pasted-image.tiff" descr=""/>
          <p:cNvPicPr/>
          <p:nvPr/>
        </p:nvPicPr>
        <p:blipFill>
          <a:blip r:embed="rId1"/>
          <a:stretch/>
        </p:blipFill>
        <p:spPr>
          <a:xfrm>
            <a:off x="120600" y="1063080"/>
            <a:ext cx="8902440" cy="3590640"/>
          </a:xfrm>
          <a:prstGeom prst="rect">
            <a:avLst/>
          </a:prstGeom>
          <a:ln w="25560">
            <a:solidFill>
              <a:srgbClr val="f3f7f5"/>
            </a:solidFill>
            <a:miter/>
          </a:ln>
          <a:effectLst>
            <a:outerShdw dist="25318" dir="3609244">
              <a:srgbClr val="000000">
                <a:alpha val="70000"/>
              </a:srgbClr>
            </a:outerShdw>
          </a:effectLst>
        </p:spPr>
      </p:pic>
    </p:spTree>
  </p:cSld>
  <p:timing>
    <p:tnLst>
      <p:par>
        <p:cTn id="936" dur="indefinite" restart="never" nodeType="tmRoot">
          <p:childTnLst>
            <p:seq>
              <p:cTn id="937" dur="indefinite" nodeType="mainSeq"/>
              <p:prevCondLst>
                <p:cond delay="0" evt="onPrev">
                  <p:tgtEl>
                    <p:sldTgt/>
                  </p:tgtEl>
                </p:cond>
              </p:prevCondLst>
              <p:nextCondLst>
                <p:cond delay="0" evt="onNext">
                  <p:tgtEl>
                    <p:sldTgt/>
                  </p:tgtEl>
                </p:cond>
              </p:nextCondLst>
            </p:seq>
          </p:childTnLst>
        </p:cTn>
      </p:par>
    </p:tnLst>
  </p:timing>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2"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33" name="TextShape 2"/>
          <p:cNvSpPr txBox="1"/>
          <p:nvPr/>
        </p:nvSpPr>
        <p:spPr>
          <a:xfrm>
            <a:off x="0" y="4767120"/>
            <a:ext cx="2895120" cy="274320"/>
          </a:xfrm>
          <a:prstGeom prst="rect">
            <a:avLst/>
          </a:prstGeom>
          <a:noFill/>
          <a:ln>
            <a:noFill/>
          </a:ln>
        </p:spPr>
        <p:txBody>
          <a:bodyPr anchor="ctr"/>
          <a:p>
            <a:pPr>
              <a:lnSpc>
                <a:spcPct val="100000"/>
              </a:lnSpc>
            </a:pPr>
            <a:fld id="{D917CEC5-2DDC-4A0E-8AC2-3A5E85033FE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34" name="pasted-image.tiff" descr=""/>
          <p:cNvPicPr/>
          <p:nvPr/>
        </p:nvPicPr>
        <p:blipFill>
          <a:blip r:embed="rId1"/>
          <a:stretch/>
        </p:blipFill>
        <p:spPr>
          <a:xfrm>
            <a:off x="1486080" y="205920"/>
            <a:ext cx="6171840" cy="4619880"/>
          </a:xfrm>
          <a:prstGeom prst="rect">
            <a:avLst/>
          </a:prstGeom>
          <a:ln w="25560">
            <a:solidFill>
              <a:srgbClr val="f3f7f5"/>
            </a:solidFill>
            <a:miter/>
          </a:ln>
          <a:effectLst>
            <a:outerShdw dist="25318" dir="3609244">
              <a:srgbClr val="000000">
                <a:alpha val="70000"/>
              </a:srgbClr>
            </a:outerShdw>
          </a:effectLst>
        </p:spPr>
      </p:pic>
    </p:spTree>
  </p:cSld>
  <p:timing>
    <p:tnLst>
      <p:par>
        <p:cTn id="938" dur="indefinite" restart="never" nodeType="tmRoot">
          <p:childTnLst>
            <p:seq>
              <p:cTn id="939" dur="indefinite" nodeType="mainSeq">
                <p:childTnLst>
                  <p:par>
                    <p:cTn id="940" fill="hold">
                      <p:stCondLst>
                        <p:cond delay="indefinite"/>
                      </p:stCondLst>
                      <p:childTnLst>
                        <p:par>
                          <p:cTn id="941" fill="hold">
                            <p:stCondLst>
                              <p:cond delay="0"/>
                            </p:stCondLst>
                            <p:childTnLst>
                              <p:par>
                                <p:cTn id="942" nodeType="clickEffect" fill="hold" presetClass="entr" presetID="1">
                                  <p:stCondLst>
                                    <p:cond delay="0"/>
                                  </p:stCondLst>
                                  <p:childTnLst>
                                    <p:set>
                                      <p:cBhvr>
                                        <p:cTn id="943" dur="1" fill="hold">
                                          <p:stCondLst>
                                            <p:cond delay="0"/>
                                          </p:stCondLst>
                                        </p:cTn>
                                        <p:tgtEl>
                                          <p:spTgt spid="934"/>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5"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36" name="TextShape 2"/>
          <p:cNvSpPr txBox="1"/>
          <p:nvPr/>
        </p:nvSpPr>
        <p:spPr>
          <a:xfrm>
            <a:off x="0" y="4767120"/>
            <a:ext cx="2895120" cy="274320"/>
          </a:xfrm>
          <a:prstGeom prst="rect">
            <a:avLst/>
          </a:prstGeom>
          <a:noFill/>
          <a:ln>
            <a:noFill/>
          </a:ln>
        </p:spPr>
        <p:txBody>
          <a:bodyPr anchor="ctr"/>
          <a:p>
            <a:pPr>
              <a:lnSpc>
                <a:spcPct val="100000"/>
              </a:lnSpc>
            </a:pPr>
            <a:fld id="{3EA0D08A-34D4-46E4-B758-EFAA94500545}"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37" name="pasted-image.tiff" descr=""/>
          <p:cNvPicPr/>
          <p:nvPr/>
        </p:nvPicPr>
        <p:blipFill>
          <a:blip r:embed="rId1"/>
          <a:stretch/>
        </p:blipFill>
        <p:spPr>
          <a:xfrm>
            <a:off x="544680" y="1063080"/>
            <a:ext cx="7951320" cy="3226320"/>
          </a:xfrm>
          <a:prstGeom prst="rect">
            <a:avLst/>
          </a:prstGeom>
          <a:ln w="25560">
            <a:solidFill>
              <a:srgbClr val="f3f7f5"/>
            </a:solidFill>
            <a:miter/>
          </a:ln>
          <a:effectLst>
            <a:outerShdw dist="25318" dir="3609244">
              <a:srgbClr val="000000">
                <a:alpha val="70000"/>
              </a:srgbClr>
            </a:outerShdw>
          </a:effectLst>
        </p:spPr>
      </p:pic>
    </p:spTree>
  </p:cSld>
  <p:timing>
    <p:tnLst>
      <p:par>
        <p:cTn id="944" dur="indefinite" restart="never" nodeType="tmRoot">
          <p:childTnLst>
            <p:seq>
              <p:cTn id="945" dur="indefinite" nodeType="mainSeq"/>
              <p:prevCondLst>
                <p:cond delay="0" evt="onPrev">
                  <p:tgtEl>
                    <p:sldTgt/>
                  </p:tgtEl>
                </p:cond>
              </p:prevCondLst>
              <p:nextCondLst>
                <p:cond delay="0" evt="onNext">
                  <p:tgtEl>
                    <p:sldTgt/>
                  </p:tgtEl>
                </p:cond>
              </p:nextCondLst>
            </p:seq>
          </p:childTnLst>
        </p:cTn>
      </p:par>
    </p:tnLst>
  </p:timing>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8"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39" name="TextShape 2"/>
          <p:cNvSpPr txBox="1"/>
          <p:nvPr/>
        </p:nvSpPr>
        <p:spPr>
          <a:xfrm>
            <a:off x="0" y="4767120"/>
            <a:ext cx="2895120" cy="274320"/>
          </a:xfrm>
          <a:prstGeom prst="rect">
            <a:avLst/>
          </a:prstGeom>
          <a:noFill/>
          <a:ln>
            <a:noFill/>
          </a:ln>
        </p:spPr>
        <p:txBody>
          <a:bodyPr anchor="ctr"/>
          <a:p>
            <a:pPr>
              <a:lnSpc>
                <a:spcPct val="100000"/>
              </a:lnSpc>
            </a:pPr>
            <a:fld id="{CB8CDCAA-D923-4447-8E9F-B76363743C81}"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0" name="pasted-image.tiff" descr=""/>
          <p:cNvPicPr/>
          <p:nvPr/>
        </p:nvPicPr>
        <p:blipFill>
          <a:blip r:embed="rId1"/>
          <a:stretch/>
        </p:blipFill>
        <p:spPr>
          <a:xfrm>
            <a:off x="1484640" y="153720"/>
            <a:ext cx="6174360" cy="4752720"/>
          </a:xfrm>
          <a:prstGeom prst="rect">
            <a:avLst/>
          </a:prstGeom>
          <a:ln w="25560">
            <a:solidFill>
              <a:srgbClr val="f3f7f5"/>
            </a:solidFill>
            <a:miter/>
          </a:ln>
          <a:effectLst>
            <a:outerShdw dist="25318" dir="3609244">
              <a:srgbClr val="000000">
                <a:alpha val="70000"/>
              </a:srgbClr>
            </a:outerShdw>
          </a:effectLst>
        </p:spPr>
      </p:pic>
    </p:spTree>
  </p:cSld>
  <p:timing>
    <p:tnLst>
      <p:par>
        <p:cTn id="946" dur="indefinite" restart="never" nodeType="tmRoot">
          <p:childTnLst>
            <p:seq>
              <p:cTn id="947" dur="indefinite" nodeType="mainSeq">
                <p:childTnLst>
                  <p:par>
                    <p:cTn id="948" fill="hold">
                      <p:stCondLst>
                        <p:cond delay="indefinite"/>
                      </p:stCondLst>
                      <p:childTnLst>
                        <p:par>
                          <p:cTn id="949" fill="hold">
                            <p:stCondLst>
                              <p:cond delay="0"/>
                            </p:stCondLst>
                            <p:childTnLst>
                              <p:par>
                                <p:cTn id="950" nodeType="clickEffect" fill="hold" presetClass="entr" presetID="1">
                                  <p:stCondLst>
                                    <p:cond delay="0"/>
                                  </p:stCondLst>
                                  <p:childTnLst>
                                    <p:set>
                                      <p:cBhvr>
                                        <p:cTn id="951" dur="1" fill="hold">
                                          <p:stCondLst>
                                            <p:cond delay="0"/>
                                          </p:stCondLst>
                                        </p:cTn>
                                        <p:tgtEl>
                                          <p:spTgt spid="94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Business Drivers</a:t>
            </a:r>
            <a:endParaRPr b="0" lang="en-GB" sz="2700" spc="-1" strike="noStrike">
              <a:solidFill>
                <a:srgbClr val="000000"/>
              </a:solidFill>
              <a:latin typeface="Century Gothic"/>
            </a:endParaRPr>
          </a:p>
        </p:txBody>
      </p:sp>
      <p:sp>
        <p:nvSpPr>
          <p:cNvPr id="768" name="TextShape 2"/>
          <p:cNvSpPr txBox="1"/>
          <p:nvPr/>
        </p:nvSpPr>
        <p:spPr>
          <a:xfrm>
            <a:off x="1941840" y="1600200"/>
            <a:ext cx="6686280" cy="2832840"/>
          </a:xfrm>
          <a:prstGeom prst="rect">
            <a:avLst/>
          </a:prstGeom>
          <a:noFill/>
          <a:ln>
            <a:noFill/>
          </a:ln>
        </p:spPr>
        <p:txBody>
          <a:bodyPr>
            <a:normAutofit/>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Confidentiality</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Speed</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Business as usual</a:t>
            </a:r>
            <a:endParaRPr b="0" lang="en-GB" sz="1600" spc="-1" strike="noStrike">
              <a:solidFill>
                <a:srgbClr val="404040"/>
              </a:solidFill>
              <a:latin typeface="Century Gothic"/>
            </a:endParaRPr>
          </a:p>
          <a:p>
            <a:pPr lvl="1" marL="557280" indent="-213840">
              <a:lnSpc>
                <a:spcPct val="100000"/>
              </a:lnSpc>
              <a:spcBef>
                <a:spcPts val="751"/>
              </a:spcBef>
              <a:buClr>
                <a:srgbClr val="a53010"/>
              </a:buClr>
              <a:buFont typeface="Wingdings 3" charset="2"/>
              <a:buChar char=""/>
            </a:pPr>
            <a:r>
              <a:rPr b="0" lang="en-GB" sz="1600" spc="-1" strike="noStrike">
                <a:solidFill>
                  <a:srgbClr val="404040"/>
                </a:solidFill>
                <a:latin typeface="Century Gothic"/>
              </a:rPr>
              <a:t>Zero Impact</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Informed Business Decision on Risk</a:t>
            </a:r>
            <a:endParaRPr b="0" lang="en-GB" sz="1600" spc="-1" strike="noStrike">
              <a:solidFill>
                <a:srgbClr val="404040"/>
              </a:solidFill>
              <a:latin typeface="Century Gothic"/>
            </a:endParaRPr>
          </a:p>
        </p:txBody>
      </p:sp>
    </p:spTree>
  </p:cSld>
  <p:timing>
    <p:tnLst>
      <p:par>
        <p:cTn id="114" dur="indefinite" restart="never" nodeType="tmRoot">
          <p:childTnLst>
            <p:seq>
              <p:cTn id="115" dur="indefinite" nodeType="mainSeq">
                <p:childTnLst>
                  <p:par>
                    <p:cTn id="116" fill="hold">
                      <p:stCondLst>
                        <p:cond delay="indefinite"/>
                      </p:stCondLst>
                      <p:childTnLst>
                        <p:par>
                          <p:cTn id="117" fill="hold">
                            <p:stCondLst>
                              <p:cond delay="0"/>
                            </p:stCondLst>
                            <p:childTnLst>
                              <p:par>
                                <p:cTn id="118" nodeType="clickEffect" fill="hold" presetClass="entr" presetID="1">
                                  <p:stCondLst>
                                    <p:cond delay="0"/>
                                  </p:stCondLst>
                                  <p:childTnLst>
                                    <p:set>
                                      <p:cBhvr>
                                        <p:cTn id="119" dur="1" fill="hold">
                                          <p:stCondLst>
                                            <p:cond delay="0"/>
                                          </p:stCondLst>
                                        </p:cTn>
                                        <p:tgtEl>
                                          <p:spTgt spid="768">
                                            <p:txEl>
                                              <p:pRg st="0" end="0"/>
                                            </p:txEl>
                                          </p:spTgt>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nodeType="clickEffect" fill="hold" presetClass="entr" presetID="1">
                                  <p:stCondLst>
                                    <p:cond delay="0"/>
                                  </p:stCondLst>
                                  <p:childTnLst>
                                    <p:set>
                                      <p:cBhvr>
                                        <p:cTn id="123" dur="1" fill="hold">
                                          <p:stCondLst>
                                            <p:cond delay="0"/>
                                          </p:stCondLst>
                                        </p:cTn>
                                        <p:tgtEl>
                                          <p:spTgt spid="768">
                                            <p:txEl>
                                              <p:pRg st="1" end="1"/>
                                            </p:txEl>
                                          </p:spTgt>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nodeType="clickEffect" fill="hold" presetClass="entr" presetID="1">
                                  <p:stCondLst>
                                    <p:cond delay="0"/>
                                  </p:stCondLst>
                                  <p:childTnLst>
                                    <p:set>
                                      <p:cBhvr>
                                        <p:cTn id="127" dur="1" fill="hold">
                                          <p:stCondLst>
                                            <p:cond delay="0"/>
                                          </p:stCondLst>
                                        </p:cTn>
                                        <p:tgtEl>
                                          <p:spTgt spid="768">
                                            <p:txEl>
                                              <p:pRg st="2" end="2"/>
                                            </p:txEl>
                                          </p:spTgt>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nodeType="clickEffect" fill="hold" presetClass="entr" presetID="1">
                                  <p:stCondLst>
                                    <p:cond delay="0"/>
                                  </p:stCondLst>
                                  <p:childTnLst>
                                    <p:set>
                                      <p:cBhvr>
                                        <p:cTn id="131" dur="1" fill="hold">
                                          <p:stCondLst>
                                            <p:cond delay="0"/>
                                          </p:stCondLst>
                                        </p:cTn>
                                        <p:tgtEl>
                                          <p:spTgt spid="768">
                                            <p:txEl>
                                              <p:pRg st="3" end="3"/>
                                            </p:txEl>
                                          </p:spTgt>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nodeType="clickEffect" fill="hold" presetClass="entr" presetID="1">
                                  <p:stCondLst>
                                    <p:cond delay="0"/>
                                  </p:stCondLst>
                                  <p:childTnLst>
                                    <p:set>
                                      <p:cBhvr>
                                        <p:cTn id="135" dur="1" fill="hold">
                                          <p:stCondLst>
                                            <p:cond delay="0"/>
                                          </p:stCondLst>
                                        </p:cTn>
                                        <p:tgtEl>
                                          <p:spTgt spid="768">
                                            <p:txEl>
                                              <p:pRg st="4" end="4"/>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1" name="TextShape 1"/>
          <p:cNvSpPr txBox="1"/>
          <p:nvPr/>
        </p:nvSpPr>
        <p:spPr>
          <a:xfrm>
            <a:off x="457200" y="205920"/>
            <a:ext cx="2260080" cy="3425760"/>
          </a:xfrm>
          <a:prstGeom prst="rect">
            <a:avLst/>
          </a:prstGeom>
          <a:noFill/>
          <a:ln>
            <a:noFill/>
          </a:ln>
        </p:spPr>
        <p:txBody>
          <a:bodyPr/>
          <a:p>
            <a:pPr>
              <a:lnSpc>
                <a:spcPct val="100000"/>
              </a:lnSpc>
            </a:pPr>
            <a:r>
              <a:rPr b="0" lang="en-GB" sz="2400" spc="-1" strike="noStrike">
                <a:solidFill>
                  <a:srgbClr val="728653"/>
                </a:solidFill>
                <a:latin typeface="Century Gothic"/>
              </a:rPr>
              <a:t>Data Breaches</a:t>
            </a:r>
            <a:endParaRPr b="0" lang="en-GB" sz="2400" spc="-1" strike="noStrike">
              <a:solidFill>
                <a:srgbClr val="000000"/>
              </a:solidFill>
              <a:latin typeface="Century Gothic"/>
            </a:endParaRPr>
          </a:p>
        </p:txBody>
      </p:sp>
      <p:sp>
        <p:nvSpPr>
          <p:cNvPr id="942" name="TextShape 2"/>
          <p:cNvSpPr txBox="1"/>
          <p:nvPr/>
        </p:nvSpPr>
        <p:spPr>
          <a:xfrm>
            <a:off x="0" y="4767120"/>
            <a:ext cx="2895120" cy="274320"/>
          </a:xfrm>
          <a:prstGeom prst="rect">
            <a:avLst/>
          </a:prstGeom>
          <a:noFill/>
          <a:ln>
            <a:noFill/>
          </a:ln>
        </p:spPr>
        <p:txBody>
          <a:bodyPr anchor="ctr"/>
          <a:p>
            <a:pPr>
              <a:lnSpc>
                <a:spcPct val="100000"/>
              </a:lnSpc>
            </a:pPr>
            <a:fld id="{718CBC4C-FB7C-4977-AE7C-19565E693F56}"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3" name="pasted-image.tiff" descr=""/>
          <p:cNvPicPr/>
          <p:nvPr/>
        </p:nvPicPr>
        <p:blipFill>
          <a:blip r:embed="rId1"/>
          <a:stretch/>
        </p:blipFill>
        <p:spPr>
          <a:xfrm>
            <a:off x="3632040" y="117000"/>
            <a:ext cx="5317920" cy="4809960"/>
          </a:xfrm>
          <a:prstGeom prst="rect">
            <a:avLst/>
          </a:prstGeom>
          <a:ln w="25560">
            <a:solidFill>
              <a:srgbClr val="f3f7f5"/>
            </a:solidFill>
            <a:miter/>
          </a:ln>
          <a:effectLst>
            <a:outerShdw dist="25318" dir="3609244">
              <a:srgbClr val="000000">
                <a:alpha val="70000"/>
              </a:srgbClr>
            </a:outerShdw>
          </a:effectLst>
        </p:spPr>
      </p:pic>
    </p:spTree>
  </p:cSld>
  <p:timing>
    <p:tnLst>
      <p:par>
        <p:cTn id="952" dur="indefinite" restart="never" nodeType="tmRoot">
          <p:childTnLst>
            <p:seq>
              <p:cTn id="953" dur="indefinite" nodeType="mainSeq"/>
              <p:prevCondLst>
                <p:cond delay="0" evt="onPrev">
                  <p:tgtEl>
                    <p:sldTgt/>
                  </p:tgtEl>
                </p:cond>
              </p:prevCondLst>
              <p:nextCondLst>
                <p:cond delay="0" evt="onNext">
                  <p:tgtEl>
                    <p:sldTgt/>
                  </p:tgtEl>
                </p:cond>
              </p:nextCondLst>
            </p:seq>
          </p:childTnLst>
        </p:cTn>
      </p:par>
    </p:tnLst>
  </p:timing>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4"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45" name="TextShape 2"/>
          <p:cNvSpPr txBox="1"/>
          <p:nvPr/>
        </p:nvSpPr>
        <p:spPr>
          <a:xfrm>
            <a:off x="0" y="4767120"/>
            <a:ext cx="2895120" cy="274320"/>
          </a:xfrm>
          <a:prstGeom prst="rect">
            <a:avLst/>
          </a:prstGeom>
          <a:noFill/>
          <a:ln>
            <a:noFill/>
          </a:ln>
        </p:spPr>
        <p:txBody>
          <a:bodyPr anchor="ctr"/>
          <a:p>
            <a:pPr>
              <a:lnSpc>
                <a:spcPct val="100000"/>
              </a:lnSpc>
            </a:pPr>
            <a:fld id="{509EEEFA-7204-46BF-B720-13597FDE8B18}"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6" name="pasted-image.tiff" descr=""/>
          <p:cNvPicPr/>
          <p:nvPr/>
        </p:nvPicPr>
        <p:blipFill>
          <a:blip r:embed="rId1"/>
          <a:stretch/>
        </p:blipFill>
        <p:spPr>
          <a:xfrm>
            <a:off x="1269720" y="205920"/>
            <a:ext cx="6603840" cy="4715640"/>
          </a:xfrm>
          <a:prstGeom prst="rect">
            <a:avLst/>
          </a:prstGeom>
          <a:ln w="25560">
            <a:solidFill>
              <a:srgbClr val="f3f7f5"/>
            </a:solidFill>
            <a:miter/>
          </a:ln>
          <a:effectLst>
            <a:outerShdw dist="25318" dir="3609244">
              <a:srgbClr val="000000">
                <a:alpha val="70000"/>
              </a:srgbClr>
            </a:outerShdw>
          </a:effectLst>
        </p:spPr>
      </p:pic>
    </p:spTree>
  </p:cSld>
  <p:timing>
    <p:tnLst>
      <p:par>
        <p:cTn id="954" dur="indefinite" restart="never" nodeType="tmRoot">
          <p:childTnLst>
            <p:seq>
              <p:cTn id="955" dur="indefinite" nodeType="mainSeq">
                <p:childTnLst>
                  <p:par>
                    <p:cTn id="956" fill="hold">
                      <p:stCondLst>
                        <p:cond delay="indefinite"/>
                      </p:stCondLst>
                      <p:childTnLst>
                        <p:par>
                          <p:cTn id="957" fill="hold">
                            <p:stCondLst>
                              <p:cond delay="0"/>
                            </p:stCondLst>
                            <p:childTnLst>
                              <p:par>
                                <p:cTn id="958" nodeType="clickEffect" fill="hold" presetClass="entr" presetID="1">
                                  <p:stCondLst>
                                    <p:cond delay="0"/>
                                  </p:stCondLst>
                                  <p:childTnLst>
                                    <p:set>
                                      <p:cBhvr>
                                        <p:cTn id="959" dur="1" fill="hold">
                                          <p:stCondLst>
                                            <p:cond delay="0"/>
                                          </p:stCondLst>
                                        </p:cTn>
                                        <p:tgtEl>
                                          <p:spTgt spid="946"/>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7"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48" name="TextShape 2"/>
          <p:cNvSpPr txBox="1"/>
          <p:nvPr/>
        </p:nvSpPr>
        <p:spPr>
          <a:xfrm>
            <a:off x="0" y="4767120"/>
            <a:ext cx="2895120" cy="274320"/>
          </a:xfrm>
          <a:prstGeom prst="rect">
            <a:avLst/>
          </a:prstGeom>
          <a:noFill/>
          <a:ln>
            <a:noFill/>
          </a:ln>
        </p:spPr>
        <p:txBody>
          <a:bodyPr anchor="ctr"/>
          <a:p>
            <a:pPr>
              <a:lnSpc>
                <a:spcPct val="100000"/>
              </a:lnSpc>
            </a:pPr>
            <a:fld id="{3EFD1C75-55F8-4BFB-93F4-6C7E3DFF1F7F}"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49" name="pasted-image.tiff" descr=""/>
          <p:cNvPicPr/>
          <p:nvPr/>
        </p:nvPicPr>
        <p:blipFill>
          <a:blip r:embed="rId1"/>
          <a:stretch/>
        </p:blipFill>
        <p:spPr>
          <a:xfrm>
            <a:off x="1286280" y="205920"/>
            <a:ext cx="6570720" cy="4691520"/>
          </a:xfrm>
          <a:prstGeom prst="rect">
            <a:avLst/>
          </a:prstGeom>
          <a:ln w="25560">
            <a:solidFill>
              <a:srgbClr val="f3f7f5"/>
            </a:solidFill>
            <a:miter/>
          </a:ln>
          <a:effectLst>
            <a:outerShdw dist="25318" dir="3609244">
              <a:srgbClr val="000000">
                <a:alpha val="70000"/>
              </a:srgbClr>
            </a:outerShdw>
          </a:effectLst>
        </p:spPr>
      </p:pic>
    </p:spTree>
  </p:cSld>
  <p:timing>
    <p:tnLst>
      <p:par>
        <p:cTn id="960" dur="indefinite" restart="never" nodeType="tmRoot">
          <p:childTnLst>
            <p:seq>
              <p:cTn id="961" dur="indefinite" nodeType="mainSeq">
                <p:childTnLst>
                  <p:par>
                    <p:cTn id="962" fill="hold">
                      <p:stCondLst>
                        <p:cond delay="indefinite"/>
                      </p:stCondLst>
                      <p:childTnLst>
                        <p:par>
                          <p:cTn id="963" fill="hold">
                            <p:stCondLst>
                              <p:cond delay="0"/>
                            </p:stCondLst>
                            <p:childTnLst>
                              <p:par>
                                <p:cTn id="964" nodeType="clickEffect" fill="hold" presetClass="entr" presetID="1">
                                  <p:stCondLst>
                                    <p:cond delay="0"/>
                                  </p:stCondLst>
                                  <p:childTnLst>
                                    <p:set>
                                      <p:cBhvr>
                                        <p:cTn id="965" dur="1" fill="hold">
                                          <p:stCondLst>
                                            <p:cond delay="0"/>
                                          </p:stCondLst>
                                        </p:cTn>
                                        <p:tgtEl>
                                          <p:spTgt spid="94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0"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51" name="TextShape 2"/>
          <p:cNvSpPr txBox="1"/>
          <p:nvPr/>
        </p:nvSpPr>
        <p:spPr>
          <a:xfrm>
            <a:off x="0" y="4767120"/>
            <a:ext cx="2895120" cy="274320"/>
          </a:xfrm>
          <a:prstGeom prst="rect">
            <a:avLst/>
          </a:prstGeom>
          <a:noFill/>
          <a:ln>
            <a:noFill/>
          </a:ln>
        </p:spPr>
        <p:txBody>
          <a:bodyPr anchor="ctr"/>
          <a:p>
            <a:pPr>
              <a:lnSpc>
                <a:spcPct val="100000"/>
              </a:lnSpc>
            </a:pPr>
            <a:fld id="{EDBAE38E-A2F1-4A5D-B235-0E6C767F8F23}"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52" name="Schermata 2017-05-29 alle 22.12.02.png" descr=""/>
          <p:cNvPicPr/>
          <p:nvPr/>
        </p:nvPicPr>
        <p:blipFill>
          <a:blip r:embed="rId1"/>
          <a:stretch/>
        </p:blipFill>
        <p:spPr>
          <a:xfrm>
            <a:off x="1902240" y="205920"/>
            <a:ext cx="5339160" cy="4316040"/>
          </a:xfrm>
          <a:prstGeom prst="rect">
            <a:avLst/>
          </a:prstGeom>
          <a:ln w="25560">
            <a:solidFill>
              <a:srgbClr val="f3f7f5"/>
            </a:solidFill>
            <a:miter/>
          </a:ln>
          <a:effectLst>
            <a:outerShdw dist="25318" dir="3609244">
              <a:srgbClr val="000000">
                <a:alpha val="70000"/>
              </a:srgbClr>
            </a:outerShdw>
          </a:effectLst>
        </p:spPr>
      </p:pic>
    </p:spTree>
  </p:cSld>
  <p:timing>
    <p:tnLst>
      <p:par>
        <p:cTn id="966" dur="indefinite" restart="never" nodeType="tmRoot">
          <p:childTnLst>
            <p:seq>
              <p:cTn id="967" dur="indefinite" nodeType="mainSeq">
                <p:childTnLst>
                  <p:par>
                    <p:cTn id="968" fill="hold">
                      <p:stCondLst>
                        <p:cond delay="indefinite"/>
                      </p:stCondLst>
                      <p:childTnLst>
                        <p:par>
                          <p:cTn id="969" fill="hold">
                            <p:stCondLst>
                              <p:cond delay="0"/>
                            </p:stCondLst>
                            <p:childTnLst>
                              <p:par>
                                <p:cTn id="970" nodeType="clickEffect" fill="hold" presetClass="entr" presetID="1">
                                  <p:stCondLst>
                                    <p:cond delay="0"/>
                                  </p:stCondLst>
                                  <p:childTnLst>
                                    <p:set>
                                      <p:cBhvr>
                                        <p:cTn id="971" dur="1" fill="hold">
                                          <p:stCondLst>
                                            <p:cond delay="0"/>
                                          </p:stCondLst>
                                        </p:cTn>
                                        <p:tgtEl>
                                          <p:spTgt spid="952"/>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3"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54" name="TextShape 2"/>
          <p:cNvSpPr txBox="1"/>
          <p:nvPr/>
        </p:nvSpPr>
        <p:spPr>
          <a:xfrm>
            <a:off x="0" y="4767120"/>
            <a:ext cx="2895120" cy="274320"/>
          </a:xfrm>
          <a:prstGeom prst="rect">
            <a:avLst/>
          </a:prstGeom>
          <a:noFill/>
          <a:ln>
            <a:noFill/>
          </a:ln>
        </p:spPr>
        <p:txBody>
          <a:bodyPr anchor="ctr"/>
          <a:p>
            <a:pPr>
              <a:lnSpc>
                <a:spcPct val="100000"/>
              </a:lnSpc>
            </a:pPr>
            <a:fld id="{0FBBA838-8E6B-46CC-B151-E96E3CDC38AE}"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55" name="Schermata 2017-05-29 alle 22.05.58.png" descr=""/>
          <p:cNvPicPr/>
          <p:nvPr/>
        </p:nvPicPr>
        <p:blipFill>
          <a:blip r:embed="rId1"/>
          <a:stretch/>
        </p:blipFill>
        <p:spPr>
          <a:xfrm>
            <a:off x="1346760" y="205920"/>
            <a:ext cx="6109920" cy="4432680"/>
          </a:xfrm>
          <a:prstGeom prst="rect">
            <a:avLst/>
          </a:prstGeom>
          <a:ln w="25560">
            <a:solidFill>
              <a:srgbClr val="f3f7f5"/>
            </a:solidFill>
            <a:miter/>
          </a:ln>
          <a:effectLst>
            <a:outerShdw dist="25318" dir="3609244">
              <a:srgbClr val="000000">
                <a:alpha val="70000"/>
              </a:srgbClr>
            </a:outerShdw>
          </a:effectLst>
        </p:spPr>
      </p:pic>
    </p:spTree>
  </p:cSld>
  <p:timing>
    <p:tnLst>
      <p:par>
        <p:cTn id="972" dur="indefinite" restart="never" nodeType="tmRoot">
          <p:childTnLst>
            <p:seq>
              <p:cTn id="973" dur="indefinite" nodeType="mainSeq">
                <p:childTnLst>
                  <p:par>
                    <p:cTn id="974" fill="hold">
                      <p:stCondLst>
                        <p:cond delay="indefinite"/>
                      </p:stCondLst>
                      <p:childTnLst>
                        <p:par>
                          <p:cTn id="975" fill="hold">
                            <p:stCondLst>
                              <p:cond delay="0"/>
                            </p:stCondLst>
                            <p:childTnLst>
                              <p:par>
                                <p:cTn id="976" nodeType="clickEffect" fill="hold" presetClass="entr" presetID="1">
                                  <p:stCondLst>
                                    <p:cond delay="0"/>
                                  </p:stCondLst>
                                  <p:childTnLst>
                                    <p:set>
                                      <p:cBhvr>
                                        <p:cTn id="977" dur="1" fill="hold">
                                          <p:stCondLst>
                                            <p:cond delay="0"/>
                                          </p:stCondLst>
                                        </p:cTn>
                                        <p:tgtEl>
                                          <p:spTgt spid="955"/>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6" name="TextShape 1"/>
          <p:cNvSpPr txBox="1"/>
          <p:nvPr/>
        </p:nvSpPr>
        <p:spPr>
          <a:xfrm>
            <a:off x="1944720" y="468000"/>
            <a:ext cx="6683400" cy="960480"/>
          </a:xfrm>
          <a:prstGeom prst="rect">
            <a:avLst/>
          </a:prstGeom>
          <a:noFill/>
          <a:ln>
            <a:noFill/>
          </a:ln>
        </p:spPr>
        <p:txBody>
          <a:bodyPr/>
          <a:p>
            <a:pPr>
              <a:lnSpc>
                <a:spcPct val="100000"/>
              </a:lnSpc>
            </a:pPr>
            <a:r>
              <a:rPr b="0" lang="en-GB" sz="2400" spc="-1" strike="noStrike">
                <a:solidFill>
                  <a:srgbClr val="728653"/>
                </a:solidFill>
                <a:latin typeface="Century Gothic"/>
              </a:rPr>
              <a:t>CyberSecurity Ratings Firms</a:t>
            </a:r>
            <a:endParaRPr b="0" lang="en-GB" sz="2400" spc="-1" strike="noStrike">
              <a:solidFill>
                <a:srgbClr val="000000"/>
              </a:solidFill>
              <a:latin typeface="Century Gothic"/>
            </a:endParaRPr>
          </a:p>
        </p:txBody>
      </p:sp>
      <p:sp>
        <p:nvSpPr>
          <p:cNvPr id="957" name="TextShape 2"/>
          <p:cNvSpPr txBox="1"/>
          <p:nvPr/>
        </p:nvSpPr>
        <p:spPr>
          <a:xfrm>
            <a:off x="0" y="4767120"/>
            <a:ext cx="2895120" cy="274320"/>
          </a:xfrm>
          <a:prstGeom prst="rect">
            <a:avLst/>
          </a:prstGeom>
          <a:noFill/>
          <a:ln>
            <a:noFill/>
          </a:ln>
        </p:spPr>
        <p:txBody>
          <a:bodyPr anchor="ctr"/>
          <a:p>
            <a:pPr>
              <a:lnSpc>
                <a:spcPct val="100000"/>
              </a:lnSpc>
            </a:pPr>
            <a:fld id="{C05F025E-D300-4808-BD81-35B1D649C62C}" type="slidenum">
              <a:rPr b="0" lang="en-GB" sz="680" spc="-1" strike="noStrike">
                <a:solidFill>
                  <a:srgbClr val="8b8b8b"/>
                </a:solidFill>
                <a:latin typeface="Century Gothic"/>
              </a:rPr>
              <a:t>&lt;number&gt;</a:t>
            </a:fld>
            <a:endParaRPr b="0" lang="en-GB" sz="680" spc="-1" strike="noStrike">
              <a:latin typeface="Times New Roman"/>
            </a:endParaRPr>
          </a:p>
        </p:txBody>
      </p:sp>
      <p:pic>
        <p:nvPicPr>
          <p:cNvPr id="958" name="Picture 3" descr=""/>
          <p:cNvPicPr/>
          <p:nvPr/>
        </p:nvPicPr>
        <p:blipFill>
          <a:blip r:embed="rId1"/>
          <a:stretch/>
        </p:blipFill>
        <p:spPr>
          <a:xfrm>
            <a:off x="457200" y="126000"/>
            <a:ext cx="8017200" cy="4560120"/>
          </a:xfrm>
          <a:prstGeom prst="rect">
            <a:avLst/>
          </a:prstGeom>
          <a:ln>
            <a:solidFill>
              <a:srgbClr val="a53010"/>
            </a:solidFill>
          </a:ln>
        </p:spPr>
      </p:pic>
    </p:spTree>
  </p:cSld>
  <p:timing>
    <p:tnLst>
      <p:par>
        <p:cTn id="978" dur="indefinite" restart="never" nodeType="tmRoot">
          <p:childTnLst>
            <p:seq>
              <p:cTn id="979" dur="indefinite" nodeType="mainSeq">
                <p:childTnLst>
                  <p:par>
                    <p:cTn id="980" fill="hold">
                      <p:stCondLst>
                        <p:cond delay="indefinite"/>
                      </p:stCondLst>
                      <p:childTnLst>
                        <p:par>
                          <p:cTn id="981" fill="hold">
                            <p:stCondLst>
                              <p:cond delay="0"/>
                            </p:stCondLst>
                            <p:childTnLst>
                              <p:par>
                                <p:cTn id="982" nodeType="clickEffect" fill="hold" presetClass="entr" presetID="1">
                                  <p:stCondLst>
                                    <p:cond delay="0"/>
                                  </p:stCondLst>
                                  <p:childTnLst>
                                    <p:set>
                                      <p:cBhvr>
                                        <p:cTn id="983" dur="1" fill="hold">
                                          <p:stCondLst>
                                            <p:cond delay="0"/>
                                          </p:stCondLst>
                                        </p:cTn>
                                        <p:tgtEl>
                                          <p:spTgt spid="9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9" name="TextShape 1"/>
          <p:cNvSpPr txBox="1"/>
          <p:nvPr/>
        </p:nvSpPr>
        <p:spPr>
          <a:xfrm>
            <a:off x="457200" y="205920"/>
            <a:ext cx="8229240" cy="694800"/>
          </a:xfrm>
          <a:prstGeom prst="rect">
            <a:avLst/>
          </a:prstGeom>
          <a:noFill/>
          <a:ln>
            <a:noFill/>
          </a:ln>
        </p:spPr>
        <p:txBody>
          <a:bodyPr>
            <a:normAutofit/>
          </a:bodyPr>
          <a:p>
            <a:pPr>
              <a:lnSpc>
                <a:spcPct val="100000"/>
              </a:lnSpc>
            </a:pPr>
            <a:r>
              <a:rPr b="0" lang="en-GB" sz="2400" spc="-1" strike="noStrike">
                <a:solidFill>
                  <a:srgbClr val="728653"/>
                </a:solidFill>
                <a:latin typeface="Century Gothic"/>
              </a:rPr>
              <a:t>Bibliography</a:t>
            </a:r>
            <a:endParaRPr b="0" lang="en-GB" sz="2400" spc="-1" strike="noStrike">
              <a:solidFill>
                <a:srgbClr val="000000"/>
              </a:solidFill>
              <a:latin typeface="Century Gothic"/>
            </a:endParaRPr>
          </a:p>
        </p:txBody>
      </p:sp>
      <p:sp>
        <p:nvSpPr>
          <p:cNvPr id="960" name="TextShape 2"/>
          <p:cNvSpPr txBox="1"/>
          <p:nvPr/>
        </p:nvSpPr>
        <p:spPr>
          <a:xfrm>
            <a:off x="143280" y="1117440"/>
            <a:ext cx="8889120" cy="362016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Mergers and Acquisitions Security – Corporate Restructuring and Security Management” (E.P. Halibozek, Dr. G.L. Kovacich), Elsevier, 2005</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Information Security in Mergers &amp; Acquisitions” (C. Conacher), Black Hat 2004</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Handling mergers and acquisitions: Career success tips for infosec pros”, searchsecurity.techtarget.com</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Using Open Source Reconnaissance Tools for Business Partner Vulnerability Assessment” (SANS Institute InfoSec Reading Room), 2014</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Why people integration continues to dominate M&amp;A challenges”, PWC, 2012</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Plan and Execute an Active Directory Merger”, windowsitpro.com, 2009</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The Three Steps to Consolidate the Active Directory Environments of Merging Organizations”, binarytree.com, 2015</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Collaborations, mergers, acquisitions, and security policy conflict analysis” (V. Subramanian, R. Seker, J. Bian, N. Kanaskar, acm.org, 2011</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Alignment of the IS Organization: the Special  Case of Corporate Acquisitions” (C.V. Brown, J.S. Renwick), 1996</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M&amp;A loves the cloud”, “M&amp;A Trends”, Deloitte, 2016</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Driving growth and competitiveness: Can the power of cloud lift M&amp;A value into the stratosphere?”, Accenture, 2016</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Lifecycle of a Technology Company – Step-by-step legal background and practical guide from start-up to sale”, E.L. Miller Jr., John Wiley &amp; Sons, 2008</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Mergers and Acquisitions from A to Z” 3</a:t>
            </a:r>
            <a:r>
              <a:rPr b="0" lang="en-GB" sz="900" spc="-1" strike="noStrike" baseline="30000">
                <a:solidFill>
                  <a:srgbClr val="404040"/>
                </a:solidFill>
                <a:latin typeface="Arial"/>
              </a:rPr>
              <a:t>rd</a:t>
            </a:r>
            <a:r>
              <a:rPr b="0" lang="en-GB" sz="900" spc="-1" strike="noStrike">
                <a:solidFill>
                  <a:srgbClr val="404040"/>
                </a:solidFill>
                <a:latin typeface="Arial"/>
              </a:rPr>
              <a:t> ed.,  A.J. Sherman, AMACOM, 2011</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Digging for Disclosure – Tactics for Protecting Your Firm’s Assets from Swindlers, Scammers, and Imposters”, K.S. Springer and J. Scott, Pearson Education, 2011</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Mergers &amp; Acquisitions For Dummies Cheat Sheet” – dummies.com</a:t>
            </a:r>
            <a:endParaRPr b="0" lang="en-GB" sz="9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900" spc="-1" strike="noStrike">
                <a:solidFill>
                  <a:srgbClr val="404040"/>
                </a:solidFill>
                <a:latin typeface="Arial"/>
              </a:rPr>
              <a:t>“</a:t>
            </a:r>
            <a:r>
              <a:rPr b="0" lang="en-GB" sz="900" spc="-1" strike="noStrike">
                <a:solidFill>
                  <a:srgbClr val="404040"/>
                </a:solidFill>
                <a:latin typeface="Arial"/>
              </a:rPr>
              <a:t>The Complete Guide to Mergers &amp; Acquisitions: Process Tools to Support M &amp; A Integration at Every Level, Third Edition”, T.J. Galpin, Wiley, 2014</a:t>
            </a:r>
            <a:endParaRPr b="0" lang="en-GB" sz="900" spc="-1" strike="noStrike">
              <a:solidFill>
                <a:srgbClr val="404040"/>
              </a:solidFill>
              <a:latin typeface="Century Gothic"/>
            </a:endParaRPr>
          </a:p>
        </p:txBody>
      </p:sp>
      <p:sp>
        <p:nvSpPr>
          <p:cNvPr id="961" name="TextShape 3"/>
          <p:cNvSpPr txBox="1"/>
          <p:nvPr/>
        </p:nvSpPr>
        <p:spPr>
          <a:xfrm>
            <a:off x="0" y="4767120"/>
            <a:ext cx="2895120" cy="274320"/>
          </a:xfrm>
          <a:prstGeom prst="rect">
            <a:avLst/>
          </a:prstGeom>
          <a:noFill/>
          <a:ln>
            <a:noFill/>
          </a:ln>
        </p:spPr>
        <p:txBody>
          <a:bodyPr anchor="ctr"/>
          <a:p>
            <a:pPr>
              <a:lnSpc>
                <a:spcPct val="100000"/>
              </a:lnSpc>
            </a:pPr>
            <a:fld id="{A6E12772-A12C-4655-AC5A-8D6B6FB9442C}" type="slidenum">
              <a:rPr b="0" lang="en-GB" sz="680" spc="-1" strike="noStrike">
                <a:solidFill>
                  <a:srgbClr val="8b8b8b"/>
                </a:solidFill>
                <a:latin typeface="Century Gothic"/>
              </a:rPr>
              <a:t>&lt;number&gt;</a:t>
            </a:fld>
            <a:endParaRPr b="0" lang="en-GB" sz="680" spc="-1" strike="noStrike">
              <a:latin typeface="Times New Roman"/>
            </a:endParaRPr>
          </a:p>
        </p:txBody>
      </p:sp>
    </p:spTree>
  </p:cSld>
  <p:timing>
    <p:tnLst>
      <p:par>
        <p:cTn id="984" dur="indefinite" restart="never" nodeType="tmRoot">
          <p:childTnLst>
            <p:seq>
              <p:cTn id="985" dur="indefinite" nodeType="mainSeq"/>
              <p:prevCondLst>
                <p:cond delay="0" evt="onPrev">
                  <p:tgtEl>
                    <p:sldTgt/>
                  </p:tgtEl>
                </p:cond>
              </p:prevCondLst>
              <p:nextCondLst>
                <p:cond delay="0" evt="onNext">
                  <p:tgtEl>
                    <p:sldTgt/>
                  </p:tgtEl>
                </p:cond>
              </p:nextCondLst>
            </p:seq>
          </p:childTnLst>
        </p:cTn>
      </p:par>
    </p:tnLst>
  </p:timing>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2" name="TextShape 1"/>
          <p:cNvSpPr txBox="1"/>
          <p:nvPr/>
        </p:nvSpPr>
        <p:spPr>
          <a:xfrm>
            <a:off x="643320" y="1451160"/>
            <a:ext cx="8060760" cy="1102320"/>
          </a:xfrm>
          <a:prstGeom prst="rect">
            <a:avLst/>
          </a:prstGeom>
          <a:noFill/>
          <a:ln>
            <a:noFill/>
          </a:ln>
        </p:spPr>
        <p:txBody>
          <a:bodyPr anchor="b"/>
          <a:p>
            <a:pPr algn="r">
              <a:lnSpc>
                <a:spcPct val="100000"/>
              </a:lnSpc>
            </a:pPr>
            <a:r>
              <a:rPr b="0" lang="en-GB" sz="4050" spc="-1" strike="noStrike">
                <a:solidFill>
                  <a:srgbClr val="728653"/>
                </a:solidFill>
                <a:latin typeface="Century Gothic"/>
              </a:rPr>
              <a:t>THANK YOU!</a:t>
            </a:r>
            <a:endParaRPr b="0" lang="en-GB" sz="4050" spc="-1" strike="noStrike">
              <a:solidFill>
                <a:srgbClr val="000000"/>
              </a:solidFill>
              <a:latin typeface="Century Gothic"/>
            </a:endParaRPr>
          </a:p>
        </p:txBody>
      </p:sp>
      <p:sp>
        <p:nvSpPr>
          <p:cNvPr id="963" name="TextShape 2"/>
          <p:cNvSpPr txBox="1"/>
          <p:nvPr/>
        </p:nvSpPr>
        <p:spPr>
          <a:xfrm>
            <a:off x="1941840" y="3583080"/>
            <a:ext cx="6686280" cy="844200"/>
          </a:xfrm>
          <a:prstGeom prst="rect">
            <a:avLst/>
          </a:prstGeom>
          <a:noFill/>
          <a:ln>
            <a:noFill/>
          </a:ln>
        </p:spPr>
        <p:txBody>
          <a:bodyPr>
            <a:normAutofit/>
          </a:bodyPr>
          <a:p>
            <a:pPr>
              <a:lnSpc>
                <a:spcPct val="100000"/>
              </a:lnSpc>
              <a:spcBef>
                <a:spcPts val="751"/>
              </a:spcBef>
            </a:pPr>
            <a:r>
              <a:rPr b="0" lang="en-GB" sz="1350" spc="-1" strike="noStrike">
                <a:solidFill>
                  <a:srgbClr val="595959"/>
                </a:solidFill>
                <a:latin typeface="Century Gothic"/>
              </a:rPr>
              <a:t>Marco Ermini</a:t>
            </a:r>
            <a:endParaRPr b="0" lang="en-GB" sz="1350" spc="-1" strike="noStrike">
              <a:latin typeface="Arial"/>
            </a:endParaRPr>
          </a:p>
          <a:p>
            <a:pPr>
              <a:lnSpc>
                <a:spcPct val="100000"/>
              </a:lnSpc>
              <a:spcBef>
                <a:spcPts val="751"/>
              </a:spcBef>
            </a:pPr>
            <a:r>
              <a:rPr b="0" lang="en-GB" sz="1350" spc="-1" strike="noStrike">
                <a:solidFill>
                  <a:srgbClr val="595959"/>
                </a:solidFill>
                <a:latin typeface="Century Gothic"/>
              </a:rPr>
              <a:t>2018</a:t>
            </a:r>
            <a:endParaRPr b="0" lang="en-GB" sz="1350" spc="-1" strike="noStrike">
              <a:latin typeface="Arial"/>
            </a:endParaRPr>
          </a:p>
        </p:txBody>
      </p:sp>
    </p:spTree>
  </p:cSld>
  <p:timing>
    <p:tnLst>
      <p:par>
        <p:cTn id="986" dur="indefinite" restart="never" nodeType="tmRoot">
          <p:childTnLst>
            <p:seq>
              <p:cTn id="987"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9" name="TextShape 1"/>
          <p:cNvSpPr txBox="1"/>
          <p:nvPr/>
        </p:nvSpPr>
        <p:spPr>
          <a:xfrm>
            <a:off x="1944720" y="468000"/>
            <a:ext cx="6683400" cy="960480"/>
          </a:xfrm>
          <a:prstGeom prst="rect">
            <a:avLst/>
          </a:prstGeom>
          <a:noFill/>
          <a:ln>
            <a:noFill/>
          </a:ln>
        </p:spPr>
        <p:txBody>
          <a:bodyPr/>
          <a:p>
            <a:pPr algn="r">
              <a:lnSpc>
                <a:spcPct val="100000"/>
              </a:lnSpc>
            </a:pPr>
            <a:r>
              <a:rPr b="0" lang="en-GB" sz="2700" spc="-1" strike="noStrike">
                <a:solidFill>
                  <a:srgbClr val="728653"/>
                </a:solidFill>
                <a:latin typeface="Century Gothic"/>
              </a:rPr>
              <a:t>Why M&amp;A Fail?</a:t>
            </a:r>
            <a:endParaRPr b="0" lang="en-GB" sz="2700" spc="-1" strike="noStrike">
              <a:solidFill>
                <a:srgbClr val="000000"/>
              </a:solidFill>
              <a:latin typeface="Century Gothic"/>
            </a:endParaRPr>
          </a:p>
        </p:txBody>
      </p:sp>
      <p:sp>
        <p:nvSpPr>
          <p:cNvPr id="770" name="TextShape 2"/>
          <p:cNvSpPr txBox="1"/>
          <p:nvPr/>
        </p:nvSpPr>
        <p:spPr>
          <a:xfrm>
            <a:off x="1941840" y="1600200"/>
            <a:ext cx="6686280" cy="2832840"/>
          </a:xfrm>
          <a:prstGeom prst="rect">
            <a:avLst/>
          </a:prstGeom>
          <a:noFill/>
          <a:ln>
            <a:noFill/>
          </a:ln>
        </p:spPr>
        <p:txBody>
          <a:bodyPr/>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The acquiring company does not properly assess the value of the target company</a:t>
            </a:r>
            <a:endParaRPr b="0" lang="en-GB" sz="1600" spc="-1" strike="noStrike">
              <a:solidFill>
                <a:srgbClr val="404040"/>
              </a:solidFill>
              <a:latin typeface="Century Gothic"/>
            </a:endParaRPr>
          </a:p>
          <a:p>
            <a:pPr marL="257040" indent="-256680">
              <a:lnSpc>
                <a:spcPct val="100000"/>
              </a:lnSpc>
              <a:spcBef>
                <a:spcPts val="751"/>
              </a:spcBef>
              <a:buClr>
                <a:srgbClr val="a53010"/>
              </a:buClr>
              <a:buFont typeface="Wingdings 3" charset="2"/>
              <a:buChar char=""/>
            </a:pPr>
            <a:r>
              <a:rPr b="0" lang="en-GB" sz="1600" spc="-1" strike="noStrike">
                <a:solidFill>
                  <a:srgbClr val="404040"/>
                </a:solidFill>
                <a:latin typeface="Century Gothic"/>
              </a:rPr>
              <a:t>Inability of the acquiring company to successfully integrate the target company that leads to a failed acquisition</a:t>
            </a:r>
            <a:endParaRPr b="0" lang="en-GB" sz="1600" spc="-1" strike="noStrike">
              <a:solidFill>
                <a:srgbClr val="404040"/>
              </a:solidFill>
              <a:latin typeface="Century Gothic"/>
            </a:endParaRPr>
          </a:p>
          <a:p>
            <a:pPr>
              <a:lnSpc>
                <a:spcPct val="100000"/>
              </a:lnSpc>
              <a:spcBef>
                <a:spcPts val="1800"/>
              </a:spcBef>
            </a:pPr>
            <a:r>
              <a:rPr b="0" i="1" lang="en-GB" sz="1600" spc="-1" strike="noStrike">
                <a:solidFill>
                  <a:srgbClr val="404040"/>
                </a:solidFill>
                <a:latin typeface="Century Gothic"/>
              </a:rPr>
              <a:t>“</a:t>
            </a:r>
            <a:r>
              <a:rPr b="0" i="1" lang="en-GB" sz="1600" spc="-1" strike="noStrike">
                <a:solidFill>
                  <a:srgbClr val="404040"/>
                </a:solidFill>
                <a:latin typeface="Century Gothic"/>
              </a:rPr>
              <a:t>It is well known in the M&amp;A community that most acquisitions fail to create shareholder value, that is, they end up as a negative sum after paying acquisition premium and banker fees, impossible to get synergies to make up loss.  The acquisitions that do create value are either a version of corporate venture capital (large company scooping tiny team), or mid-cap industrials buying a supplier. Few and far between…“</a:t>
            </a:r>
            <a:endParaRPr b="0" lang="en-GB" sz="1600" spc="-1" strike="noStrike">
              <a:solidFill>
                <a:srgbClr val="404040"/>
              </a:solidFill>
              <a:latin typeface="Century Gothic"/>
            </a:endParaRPr>
          </a:p>
        </p:txBody>
      </p:sp>
    </p:spTree>
  </p:cSld>
  <p:timing>
    <p:tnLst>
      <p:par>
        <p:cTn id="136" dur="indefinite" restart="never" nodeType="tmRoot">
          <p:childTnLst>
            <p:seq>
              <p:cTn id="137" dur="indefinite" nodeType="mainSeq">
                <p:childTnLst>
                  <p:par>
                    <p:cTn id="138" fill="hold">
                      <p:stCondLst>
                        <p:cond delay="indefinite"/>
                      </p:stCondLst>
                      <p:childTnLst>
                        <p:par>
                          <p:cTn id="139" fill="hold">
                            <p:stCondLst>
                              <p:cond delay="0"/>
                            </p:stCondLst>
                            <p:childTnLst>
                              <p:par>
                                <p:cTn id="140" nodeType="clickEffect" fill="hold" presetClass="entr" presetID="1">
                                  <p:stCondLst>
                                    <p:cond delay="0"/>
                                  </p:stCondLst>
                                  <p:childTnLst>
                                    <p:set>
                                      <p:cBhvr>
                                        <p:cTn id="141" dur="1" fill="hold">
                                          <p:stCondLst>
                                            <p:cond delay="0"/>
                                          </p:stCondLst>
                                        </p:cTn>
                                        <p:tgtEl>
                                          <p:spTgt spid="770">
                                            <p:txEl>
                                              <p:pRg st="0" end="0"/>
                                            </p:txEl>
                                          </p:spTgt>
                                        </p:tgtEl>
                                        <p:attrNameLst>
                                          <p:attrName>style.visibility</p:attrName>
                                        </p:attrNameLst>
                                      </p:cBhvr>
                                      <p:to>
                                        <p:strVal val="visible"/>
                                      </p:to>
                                    </p:set>
                                  </p:childTnLst>
                                </p:cTn>
                              </p:par>
                            </p:childTnLst>
                          </p:cTn>
                        </p:par>
                      </p:childTnLst>
                    </p:cTn>
                  </p:par>
                  <p:par>
                    <p:cTn id="142" fill="hold">
                      <p:stCondLst>
                        <p:cond delay="indefinite"/>
                      </p:stCondLst>
                      <p:childTnLst>
                        <p:par>
                          <p:cTn id="143" fill="hold">
                            <p:stCondLst>
                              <p:cond delay="0"/>
                            </p:stCondLst>
                            <p:childTnLst>
                              <p:par>
                                <p:cTn id="144" nodeType="clickEffect" fill="hold" presetClass="entr" presetID="1">
                                  <p:stCondLst>
                                    <p:cond delay="0"/>
                                  </p:stCondLst>
                                  <p:childTnLst>
                                    <p:set>
                                      <p:cBhvr>
                                        <p:cTn id="145" dur="1" fill="hold">
                                          <p:stCondLst>
                                            <p:cond delay="0"/>
                                          </p:stCondLst>
                                        </p:cTn>
                                        <p:tgtEl>
                                          <p:spTgt spid="770">
                                            <p:txEl>
                                              <p:pRg st="1" end="1"/>
                                            </p:txEl>
                                          </p:spTgt>
                                        </p:tgtEl>
                                        <p:attrNameLst>
                                          <p:attrName>style.visibility</p:attrName>
                                        </p:attrNameLst>
                                      </p:cBhvr>
                                      <p:to>
                                        <p:strVal val="visible"/>
                                      </p:to>
                                    </p:set>
                                  </p:childTnLst>
                                </p:cTn>
                              </p:par>
                            </p:childTnLst>
                          </p:cTn>
                        </p:par>
                      </p:childTnLst>
                    </p:cTn>
                  </p:par>
                  <p:par>
                    <p:cTn id="146" fill="hold">
                      <p:stCondLst>
                        <p:cond delay="indefinite"/>
                      </p:stCondLst>
                      <p:childTnLst>
                        <p:par>
                          <p:cTn id="147" fill="hold">
                            <p:stCondLst>
                              <p:cond delay="0"/>
                            </p:stCondLst>
                            <p:childTnLst>
                              <p:par>
                                <p:cTn id="148" nodeType="clickEffect" fill="hold" presetClass="entr" presetID="1">
                                  <p:stCondLst>
                                    <p:cond delay="0"/>
                                  </p:stCondLst>
                                  <p:childTnLst>
                                    <p:set>
                                      <p:cBhvr>
                                        <p:cTn id="149" dur="1" fill="hold">
                                          <p:stCondLst>
                                            <p:cond delay="0"/>
                                          </p:stCondLst>
                                        </p:cTn>
                                        <p:tgtEl>
                                          <p:spTgt spid="770">
                                            <p:txEl>
                                              <p:pRg st="2" end="2"/>
                                            </p:txEl>
                                          </p:spTgt>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Wisp</Template>
  <TotalTime>78</TotalTime>
  <Application>LibreOffice/6.0.2.1.0$Linux_X86_64 LibreOffice_project/00m0$Build-1</Application>
  <Company>Telefónica Germany GmbH &amp; Co. OHG</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2017-06-11T21:49:32Z</dcterms:created>
  <dc:creator>Ermini Marco</dc:creator>
  <dc:description/>
  <dc:language>en-GB</dc:language>
  <cp:lastModifiedBy/>
  <dcterms:modified xsi:type="dcterms:W3CDTF">2018-04-12T00:48:20Z</dcterms:modified>
  <cp:revision>116</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Company">
    <vt:lpwstr>Telefónica Germany GmbH &amp; Co. OHG</vt:lpwstr>
  </property>
  <property fmtid="{D5CDD505-2E9C-101B-9397-08002B2CF9AE}" pid="4" name="HiddenSlides">
    <vt:i4>0</vt:i4>
  </property>
  <property fmtid="{D5CDD505-2E9C-101B-9397-08002B2CF9AE}" pid="5" name="HyperlinksChanged">
    <vt:bool>0</vt:bool>
  </property>
  <property fmtid="{D5CDD505-2E9C-101B-9397-08002B2CF9AE}" pid="6" name="LinksUpToDate">
    <vt:bool>0</vt:bool>
  </property>
  <property fmtid="{D5CDD505-2E9C-101B-9397-08002B2CF9AE}" pid="7" name="MMClips">
    <vt:i4>0</vt:i4>
  </property>
  <property fmtid="{D5CDD505-2E9C-101B-9397-08002B2CF9AE}" pid="8" name="Notes">
    <vt:i4>25</vt:i4>
  </property>
  <property fmtid="{D5CDD505-2E9C-101B-9397-08002B2CF9AE}" pid="9" name="PresentationFormat">
    <vt:lpwstr>On-screen Show (16:9)</vt:lpwstr>
  </property>
  <property fmtid="{D5CDD505-2E9C-101B-9397-08002B2CF9AE}" pid="10" name="ScaleCrop">
    <vt:bool>0</vt:bool>
  </property>
  <property fmtid="{D5CDD505-2E9C-101B-9397-08002B2CF9AE}" pid="11" name="ShareDoc">
    <vt:bool>0</vt:bool>
  </property>
  <property fmtid="{D5CDD505-2E9C-101B-9397-08002B2CF9AE}" pid="12" name="Slides">
    <vt:i4>87</vt:i4>
  </property>
</Properties>
</file>